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25"/>
  </p:notesMasterIdLst>
  <p:sldIdLst>
    <p:sldId id="256" r:id="rId3"/>
    <p:sldId id="257" r:id="rId4"/>
    <p:sldId id="258" r:id="rId5"/>
    <p:sldId id="261" r:id="rId6"/>
    <p:sldId id="259" r:id="rId7"/>
    <p:sldId id="260" r:id="rId8"/>
    <p:sldId id="264" r:id="rId9"/>
    <p:sldId id="265" r:id="rId10"/>
    <p:sldId id="268" r:id="rId11"/>
    <p:sldId id="266" r:id="rId12"/>
    <p:sldId id="270" r:id="rId13"/>
    <p:sldId id="269" r:id="rId14"/>
    <p:sldId id="267" r:id="rId15"/>
    <p:sldId id="271" r:id="rId16"/>
    <p:sldId id="272" r:id="rId17"/>
    <p:sldId id="273" r:id="rId18"/>
    <p:sldId id="274" r:id="rId19"/>
    <p:sldId id="275" r:id="rId20"/>
    <p:sldId id="276" r:id="rId21"/>
    <p:sldId id="277" r:id="rId22"/>
    <p:sldId id="278"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AC7A6-4F3C-4DDF-948B-2D132AE89210}" v="21" dt="2024-09-15T15:13:0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497" autoAdjust="0"/>
  </p:normalViewPr>
  <p:slideViewPr>
    <p:cSldViewPr snapToGrid="0">
      <p:cViewPr varScale="1">
        <p:scale>
          <a:sx n="76" d="100"/>
          <a:sy n="76" d="100"/>
        </p:scale>
        <p:origin x="19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3F0EF-28C5-4BCC-9CE0-92E1FEE16310}"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4BA6C-7980-43AB-957F-B86E107E7505}" type="slidenum">
              <a:rPr lang="en-GB" smtClean="0"/>
              <a:t>‹N°›</a:t>
            </a:fld>
            <a:endParaRPr lang="en-GB"/>
          </a:p>
        </p:txBody>
      </p:sp>
    </p:spTree>
    <p:extLst>
      <p:ext uri="{BB962C8B-B14F-4D97-AF65-F5344CB8AC3E}">
        <p14:creationId xmlns:p14="http://schemas.microsoft.com/office/powerpoint/2010/main" val="368828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Georgia" panose="02040502050405020303" pitchFamily="18" charset="0"/>
              </a:rPr>
              <a:t>The 24-page list of artists’ names used by Midjourney as the training foundation for its AI image generator (Exhibit J) includes modern and contemporary blue-chip </a:t>
            </a:r>
            <a:r>
              <a:rPr lang="en-GB" b="0" i="0" dirty="0" err="1">
                <a:solidFill>
                  <a:srgbClr val="000000"/>
                </a:solidFill>
                <a:effectLst/>
                <a:latin typeface="Georgia" panose="02040502050405020303" pitchFamily="18" charset="0"/>
              </a:rPr>
              <a:t>names,as</a:t>
            </a:r>
            <a:r>
              <a:rPr lang="en-GB" b="0" i="0" dirty="0">
                <a:solidFill>
                  <a:srgbClr val="000000"/>
                </a:solidFill>
                <a:effectLst/>
                <a:latin typeface="Georgia" panose="02040502050405020303" pitchFamily="18" charset="0"/>
              </a:rPr>
              <a:t> well as commercially successfully illustrators for companies like Hasbro and Nintendo. Notable artists include Cy Twombly, Andy Warhol, Anish Kapoor, Yayoi Kusama, Gerhard Richter, Frida Kahlo, Andy Warhol, Ellsworth Kelly, Damien Hirst, Amedeo Modigliani, Pablo Picasso, Paul Signac, Norman Rockwell, Paul Cézanne, Banksy, Walt Disney, and Vincent van Gogh.</a:t>
            </a:r>
          </a:p>
          <a:p>
            <a:endParaRPr lang="en-GB" b="0" i="0" dirty="0">
              <a:solidFill>
                <a:srgbClr val="000000"/>
              </a:solidFill>
              <a:effectLst/>
              <a:latin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4</a:t>
            </a:fld>
            <a:endParaRPr lang="en-GB"/>
          </a:p>
        </p:txBody>
      </p:sp>
    </p:spTree>
    <p:extLst>
      <p:ext uri="{BB962C8B-B14F-4D97-AF65-F5344CB8AC3E}">
        <p14:creationId xmlns:p14="http://schemas.microsoft.com/office/powerpoint/2010/main" val="20936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8B067B8-BC07-754F-A599-21F0CF21682E}" type="slidenum">
              <a:rPr lang="en-US" smtClean="0"/>
              <a:pPr/>
              <a:t>15</a:t>
            </a:fld>
            <a:endParaRPr lang="en-US"/>
          </a:p>
        </p:txBody>
      </p:sp>
    </p:spTree>
    <p:extLst>
      <p:ext uri="{BB962C8B-B14F-4D97-AF65-F5344CB8AC3E}">
        <p14:creationId xmlns:p14="http://schemas.microsoft.com/office/powerpoint/2010/main" val="120475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8900" y="746125"/>
            <a:ext cx="6629400" cy="3729038"/>
          </a:xfrm>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baseline="0" dirty="0">
              <a:latin typeface="Goudy Old Style" charset="0"/>
            </a:endParaRPr>
          </a:p>
          <a:p>
            <a:endParaRPr lang="en-US" dirty="0">
              <a:latin typeface="Goudy Old Style" charset="0"/>
            </a:endParaRPr>
          </a:p>
          <a:p>
            <a:endParaRPr lang="en-US" dirty="0">
              <a:latin typeface="Goudy Old Style" charset="0"/>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3D311471-E6A4-894E-B92F-B3E1BD5EB414}" type="slidenum">
              <a:rPr lang="en-US" smtClean="0"/>
              <a:pPr/>
              <a:t>16</a:t>
            </a:fld>
            <a:endParaRPr lang="en-US"/>
          </a:p>
        </p:txBody>
      </p:sp>
    </p:spTree>
    <p:extLst>
      <p:ext uri="{BB962C8B-B14F-4D97-AF65-F5344CB8AC3E}">
        <p14:creationId xmlns:p14="http://schemas.microsoft.com/office/powerpoint/2010/main" val="81252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067B8-BC07-754F-A599-21F0CF21682E}" type="slidenum">
              <a:rPr lang="en-US" smtClean="0"/>
              <a:pPr/>
              <a:t>17</a:t>
            </a:fld>
            <a:endParaRPr lang="en-US"/>
          </a:p>
        </p:txBody>
      </p:sp>
    </p:spTree>
    <p:extLst>
      <p:ext uri="{BB962C8B-B14F-4D97-AF65-F5344CB8AC3E}">
        <p14:creationId xmlns:p14="http://schemas.microsoft.com/office/powerpoint/2010/main" val="161305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endParaRPr lang="en-US" sz="1200" baseline="0" dirty="0"/>
          </a:p>
        </p:txBody>
      </p:sp>
      <p:sp>
        <p:nvSpPr>
          <p:cNvPr id="4" name="Slide Number Placeholder 3"/>
          <p:cNvSpPr>
            <a:spLocks noGrp="1"/>
          </p:cNvSpPr>
          <p:nvPr>
            <p:ph type="sldNum" sz="quarter" idx="10"/>
          </p:nvPr>
        </p:nvSpPr>
        <p:spPr/>
        <p:txBody>
          <a:bodyPr/>
          <a:lstStyle/>
          <a:p>
            <a:fld id="{08B067B8-BC07-754F-A599-21F0CF21682E}" type="slidenum">
              <a:rPr lang="en-US" smtClean="0"/>
              <a:pPr/>
              <a:t>18</a:t>
            </a:fld>
            <a:endParaRPr lang="en-US"/>
          </a:p>
        </p:txBody>
      </p:sp>
    </p:spTree>
    <p:extLst>
      <p:ext uri="{BB962C8B-B14F-4D97-AF65-F5344CB8AC3E}">
        <p14:creationId xmlns:p14="http://schemas.microsoft.com/office/powerpoint/2010/main" val="208460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D69B1-B379-74B9-C5E1-6FB1A69752B2}"/>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1F50E25-4E8F-5008-7916-7C9DEADD975A}"/>
              </a:ext>
            </a:extLst>
          </p:cNvPr>
          <p:cNvSpPr>
            <a:spLocks noGrp="1" noRot="1" noChangeAspect="1"/>
          </p:cNvSpPr>
          <p:nvPr>
            <p:ph type="sldImg"/>
          </p:nvPr>
        </p:nvSpPr>
        <p:spPr bwMode="auto">
          <a:xfrm>
            <a:off x="88900" y="746125"/>
            <a:ext cx="6629400" cy="3729038"/>
          </a:xfrm>
          <a:noFill/>
          <a:ln>
            <a:solidFill>
              <a:srgbClr val="000000"/>
            </a:solidFill>
            <a:miter lim="800000"/>
            <a:headEnd/>
            <a:tailEnd/>
          </a:ln>
        </p:spPr>
      </p:sp>
      <p:sp>
        <p:nvSpPr>
          <p:cNvPr id="18435" name="Notes Placeholder 2">
            <a:extLst>
              <a:ext uri="{FF2B5EF4-FFF2-40B4-BE49-F238E27FC236}">
                <a16:creationId xmlns:a16="http://schemas.microsoft.com/office/drawing/2014/main" id="{500C3D55-E9E1-8917-1B5A-B012EF1C36CB}"/>
              </a:ext>
            </a:extLst>
          </p:cNvPr>
          <p:cNvSpPr>
            <a:spLocks noGrp="1"/>
          </p:cNvSpPr>
          <p:nvPr>
            <p:ph type="body" idx="1"/>
          </p:nvPr>
        </p:nvSpPr>
        <p:spPr bwMode="auto">
          <a:noFill/>
        </p:spPr>
        <p:txBody>
          <a:bodyPr/>
          <a:lstStyle/>
          <a:p>
            <a:endParaRPr lang="en-US" baseline="0" dirty="0">
              <a:latin typeface="Goudy Old Style" charset="0"/>
            </a:endParaRPr>
          </a:p>
          <a:p>
            <a:endParaRPr lang="en-US" dirty="0">
              <a:latin typeface="Goudy Old Style" charset="0"/>
            </a:endParaRPr>
          </a:p>
          <a:p>
            <a:endParaRPr lang="en-US" dirty="0">
              <a:latin typeface="Goudy Old Style" charset="0"/>
            </a:endParaRPr>
          </a:p>
        </p:txBody>
      </p:sp>
      <p:sp>
        <p:nvSpPr>
          <p:cNvPr id="18436" name="Slide Number Placeholder 3">
            <a:extLst>
              <a:ext uri="{FF2B5EF4-FFF2-40B4-BE49-F238E27FC236}">
                <a16:creationId xmlns:a16="http://schemas.microsoft.com/office/drawing/2014/main" id="{480556E9-5D08-C090-6F22-88D76D078747}"/>
              </a:ext>
            </a:extLst>
          </p:cNvPr>
          <p:cNvSpPr>
            <a:spLocks noGrp="1"/>
          </p:cNvSpPr>
          <p:nvPr>
            <p:ph type="sldNum" sz="quarter" idx="5"/>
          </p:nvPr>
        </p:nvSpPr>
        <p:spPr bwMode="auto">
          <a:noFill/>
          <a:ln>
            <a:miter lim="800000"/>
            <a:headEnd/>
            <a:tailEnd/>
          </a:ln>
        </p:spPr>
        <p:txBody>
          <a:bodyPr/>
          <a:lstStyle/>
          <a:p>
            <a:fld id="{3D311471-E6A4-894E-B92F-B3E1BD5EB414}" type="slidenum">
              <a:rPr lang="en-US" smtClean="0"/>
              <a:pPr/>
              <a:t>19</a:t>
            </a:fld>
            <a:endParaRPr lang="en-US"/>
          </a:p>
        </p:txBody>
      </p:sp>
    </p:spTree>
    <p:extLst>
      <p:ext uri="{BB962C8B-B14F-4D97-AF65-F5344CB8AC3E}">
        <p14:creationId xmlns:p14="http://schemas.microsoft.com/office/powerpoint/2010/main" val="230152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51500-E846-B3EE-F34F-C2EC2C682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D5EF9-DFF0-7009-F468-FFE170BD1357}"/>
              </a:ext>
            </a:extLst>
          </p:cNvPr>
          <p:cNvSpPr>
            <a:spLocks noGrp="1" noRot="1" noChangeAspect="1"/>
          </p:cNvSpPr>
          <p:nvPr>
            <p:ph type="sldImg"/>
          </p:nvPr>
        </p:nvSpPr>
        <p:spPr>
          <a:xfrm>
            <a:off x="88900" y="746125"/>
            <a:ext cx="6629400" cy="3729038"/>
          </a:xfrm>
        </p:spPr>
      </p:sp>
      <p:sp>
        <p:nvSpPr>
          <p:cNvPr id="3" name="Notes Placeholder 2">
            <a:extLst>
              <a:ext uri="{FF2B5EF4-FFF2-40B4-BE49-F238E27FC236}">
                <a16:creationId xmlns:a16="http://schemas.microsoft.com/office/drawing/2014/main" id="{E138A779-B753-FB07-3301-2F64C8C0B574}"/>
              </a:ext>
            </a:extLst>
          </p:cNvPr>
          <p:cNvSpPr>
            <a:spLocks noGrp="1"/>
          </p:cNvSpPr>
          <p:nvPr>
            <p:ph type="body" idx="1"/>
          </p:nvPr>
        </p:nvSpPr>
        <p:spPr/>
        <p:txBody>
          <a:bodyPr/>
          <a:lstStyle/>
          <a:p>
            <a:endParaRPr lang="en-US" baseline="0" dirty="0"/>
          </a:p>
          <a:p>
            <a:r>
              <a:rPr lang="en-US" baseline="0" dirty="0"/>
              <a:t>  </a:t>
            </a:r>
          </a:p>
        </p:txBody>
      </p:sp>
      <p:sp>
        <p:nvSpPr>
          <p:cNvPr id="4" name="Slide Number Placeholder 3">
            <a:extLst>
              <a:ext uri="{FF2B5EF4-FFF2-40B4-BE49-F238E27FC236}">
                <a16:creationId xmlns:a16="http://schemas.microsoft.com/office/drawing/2014/main" id="{D74337BA-B752-AB86-DEFC-90C65C421AB8}"/>
              </a:ext>
            </a:extLst>
          </p:cNvPr>
          <p:cNvSpPr>
            <a:spLocks noGrp="1"/>
          </p:cNvSpPr>
          <p:nvPr>
            <p:ph type="sldNum" sz="quarter" idx="10"/>
          </p:nvPr>
        </p:nvSpPr>
        <p:spPr/>
        <p:txBody>
          <a:bodyPr/>
          <a:lstStyle/>
          <a:p>
            <a:fld id="{08B067B8-BC07-754F-A599-21F0CF21682E}" type="slidenum">
              <a:rPr lang="en-US" smtClean="0"/>
              <a:pPr/>
              <a:t>20</a:t>
            </a:fld>
            <a:endParaRPr lang="en-US"/>
          </a:p>
        </p:txBody>
      </p:sp>
    </p:spTree>
    <p:extLst>
      <p:ext uri="{BB962C8B-B14F-4D97-AF65-F5344CB8AC3E}">
        <p14:creationId xmlns:p14="http://schemas.microsoft.com/office/powerpoint/2010/main" val="178530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5B860-6319-F662-FE76-7F37496BE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1E956-22D9-EF07-1619-1F2FB5A07F40}"/>
              </a:ext>
            </a:extLst>
          </p:cNvPr>
          <p:cNvSpPr>
            <a:spLocks noGrp="1" noRot="1" noChangeAspect="1"/>
          </p:cNvSpPr>
          <p:nvPr>
            <p:ph type="sldImg"/>
          </p:nvPr>
        </p:nvSpPr>
        <p:spPr>
          <a:xfrm>
            <a:off x="88900" y="746125"/>
            <a:ext cx="6629400" cy="3729038"/>
          </a:xfrm>
        </p:spPr>
      </p:sp>
      <p:sp>
        <p:nvSpPr>
          <p:cNvPr id="3" name="Notes Placeholder 2">
            <a:extLst>
              <a:ext uri="{FF2B5EF4-FFF2-40B4-BE49-F238E27FC236}">
                <a16:creationId xmlns:a16="http://schemas.microsoft.com/office/drawing/2014/main" id="{9137A2BB-AB08-2956-2A34-AE4CE89ED08B}"/>
              </a:ext>
            </a:extLst>
          </p:cNvPr>
          <p:cNvSpPr>
            <a:spLocks noGrp="1"/>
          </p:cNvSpPr>
          <p:nvPr>
            <p:ph type="body" idx="1"/>
          </p:nvPr>
        </p:nvSpPr>
        <p:spPr/>
        <p:txBody>
          <a:bodyPr/>
          <a:lstStyle/>
          <a:p>
            <a:endParaRPr lang="en-US" baseline="0" dirty="0"/>
          </a:p>
          <a:p>
            <a:r>
              <a:rPr lang="en-US" baseline="0" dirty="0"/>
              <a:t>  </a:t>
            </a:r>
          </a:p>
        </p:txBody>
      </p:sp>
      <p:sp>
        <p:nvSpPr>
          <p:cNvPr id="4" name="Slide Number Placeholder 3">
            <a:extLst>
              <a:ext uri="{FF2B5EF4-FFF2-40B4-BE49-F238E27FC236}">
                <a16:creationId xmlns:a16="http://schemas.microsoft.com/office/drawing/2014/main" id="{C7351839-4CBF-9437-2EE7-4A2BA8CC76F4}"/>
              </a:ext>
            </a:extLst>
          </p:cNvPr>
          <p:cNvSpPr>
            <a:spLocks noGrp="1"/>
          </p:cNvSpPr>
          <p:nvPr>
            <p:ph type="sldNum" sz="quarter" idx="10"/>
          </p:nvPr>
        </p:nvSpPr>
        <p:spPr/>
        <p:txBody>
          <a:bodyPr/>
          <a:lstStyle/>
          <a:p>
            <a:fld id="{08B067B8-BC07-754F-A599-21F0CF21682E}" type="slidenum">
              <a:rPr lang="en-US" smtClean="0"/>
              <a:pPr/>
              <a:t>21</a:t>
            </a:fld>
            <a:endParaRPr lang="en-US"/>
          </a:p>
        </p:txBody>
      </p:sp>
    </p:spTree>
    <p:extLst>
      <p:ext uri="{BB962C8B-B14F-4D97-AF65-F5344CB8AC3E}">
        <p14:creationId xmlns:p14="http://schemas.microsoft.com/office/powerpoint/2010/main" val="238421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B067B8-BC07-754F-A599-21F0CF21682E}" type="slidenum">
              <a:rPr lang="en-US" smtClean="0"/>
              <a:pPr/>
              <a:t>22</a:t>
            </a:fld>
            <a:endParaRPr lang="en-US"/>
          </a:p>
        </p:txBody>
      </p:sp>
    </p:spTree>
    <p:extLst>
      <p:ext uri="{BB962C8B-B14F-4D97-AF65-F5344CB8AC3E}">
        <p14:creationId xmlns:p14="http://schemas.microsoft.com/office/powerpoint/2010/main" val="117217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now this case of Getty Images against Stability AI remains the main</a:t>
            </a:r>
            <a:r>
              <a:rPr lang="en-US" b="1" dirty="0">
                <a:solidFill>
                  <a:srgbClr val="FF0000"/>
                </a:solidFill>
              </a:rPr>
              <a:t> </a:t>
            </a:r>
            <a:r>
              <a:rPr lang="en-US" dirty="0"/>
              <a:t>case brought in the UK against an AI for IP violations. </a:t>
            </a:r>
          </a:p>
          <a:p>
            <a:r>
              <a:rPr lang="en-US" dirty="0"/>
              <a:t>the basis on which Getty sued Stability AI here in the UK and the US are Copyright Infringement, Database Right Infringement and Trademark Infringement.</a:t>
            </a:r>
          </a:p>
          <a:p>
            <a:r>
              <a:rPr lang="en-US" dirty="0"/>
              <a:t>As many of you may know, Stability AI scraped the web for training purposes of it’s AI Stability Diffusion and amongst others, it scraped and copied millions of works owned or controlled by Getty.</a:t>
            </a:r>
          </a:p>
          <a:p>
            <a:r>
              <a:rPr lang="en-US" dirty="0"/>
              <a:t>The copyright claim is based on the ingestion of million of images for training purposes, the input; but also on the communication to the public and in some instances substantial taking, the output; as well as secondary infringement for making a tool for infringements, Stable Diffusion, available to the public; the database claim comprises, the visual assets, the captions, rightsholder information and other metadata, and claims extracting and re-utilizing of data; and the trademark claim goes for trademark infringement and passing off, because of identical and similar signs being used in identical goods and services, but also that Stability AI is taking unfair advantage of the Getty trademark to the detriment of its distinctive character.</a:t>
            </a:r>
          </a:p>
          <a:p>
            <a:endParaRPr lang="en-US" dirty="0"/>
          </a:p>
          <a:p>
            <a:r>
              <a:rPr lang="en-US" dirty="0"/>
              <a:t>Stability puts forward the </a:t>
            </a:r>
            <a:r>
              <a:rPr lang="en-US" dirty="0" err="1"/>
              <a:t>defence</a:t>
            </a:r>
            <a:r>
              <a:rPr lang="en-US" dirty="0"/>
              <a:t> that training took place outside of the UK; the outputs relied upon are willful contrivance by the claimant, that it relies upon safe </a:t>
            </a:r>
            <a:r>
              <a:rPr lang="en-US" dirty="0" err="1"/>
              <a:t>harbour</a:t>
            </a:r>
            <a:r>
              <a:rPr lang="en-US" dirty="0"/>
              <a:t> over the prompts made by users and asserts that there is fair dealing </a:t>
            </a:r>
            <a:r>
              <a:rPr lang="en-US" dirty="0" err="1"/>
              <a:t>defence</a:t>
            </a:r>
            <a:r>
              <a:rPr lang="en-US" dirty="0"/>
              <a:t> of pastiche. The </a:t>
            </a:r>
            <a:r>
              <a:rPr lang="en-US" dirty="0" err="1"/>
              <a:t>defendents</a:t>
            </a:r>
            <a:r>
              <a:rPr lang="en-US" dirty="0"/>
              <a:t> applied </a:t>
            </a:r>
            <a:r>
              <a:rPr lang="en-US" dirty="0" err="1"/>
              <a:t>fro</a:t>
            </a:r>
            <a:r>
              <a:rPr lang="en-US" dirty="0"/>
              <a:t> summary judgment last winter, which was rejected. T</a:t>
            </a:r>
          </a:p>
        </p:txBody>
      </p:sp>
      <p:sp>
        <p:nvSpPr>
          <p:cNvPr id="4" name="Slide Number Placeholder 3"/>
          <p:cNvSpPr>
            <a:spLocks noGrp="1"/>
          </p:cNvSpPr>
          <p:nvPr>
            <p:ph type="sldNum" sz="quarter" idx="5"/>
          </p:nvPr>
        </p:nvSpPr>
        <p:spPr/>
        <p:txBody>
          <a:bodyPr/>
          <a:lstStyle/>
          <a:p>
            <a:fld id="{DBA4BA6C-7980-43AB-957F-B86E107E7505}" type="slidenum">
              <a:rPr lang="en-GB" smtClean="0"/>
              <a:t>5</a:t>
            </a:fld>
            <a:endParaRPr lang="en-GB"/>
          </a:p>
        </p:txBody>
      </p:sp>
    </p:spTree>
    <p:extLst>
      <p:ext uri="{BB962C8B-B14F-4D97-AF65-F5344CB8AC3E}">
        <p14:creationId xmlns:p14="http://schemas.microsoft.com/office/powerpoint/2010/main" val="376880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quickly talk about the output and the issue that the style of an artist is generally not protected. In this example here you can easily see that the AI generated image borrows a lot from the originals. But in the UK traditionally without being able to show substantial taking from the original, infringement is difficult to establish, because the style itself is not protected and this is what a lot of AI outputs will do.</a:t>
            </a:r>
          </a:p>
          <a:p>
            <a:r>
              <a:rPr lang="en-US" dirty="0"/>
              <a:t>There is hope though, because in recent copyright case law, UK courts seem to accept that copying has occurred when something has the same look and feel, like in the Red bus case.</a:t>
            </a:r>
            <a:endParaRPr lang="en-GB" dirty="0"/>
          </a:p>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6</a:t>
            </a:fld>
            <a:endParaRPr lang="en-GB"/>
          </a:p>
        </p:txBody>
      </p:sp>
    </p:spTree>
    <p:extLst>
      <p:ext uri="{BB962C8B-B14F-4D97-AF65-F5344CB8AC3E}">
        <p14:creationId xmlns:p14="http://schemas.microsoft.com/office/powerpoint/2010/main" val="406057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F5D57"/>
                </a:solidFill>
                <a:effectLst/>
                <a:latin typeface="Helvetica Neue"/>
              </a:rPr>
              <a:t>In a case called Shazam vs Only Fools the Dining Experience, the first case under UK law about the copyright protection in a character, the court found that Del Boy’s back story, relationships with other OFDE characters, use of mangled French, catchphrases (such as "lovely </a:t>
            </a:r>
            <a:r>
              <a:rPr lang="en-US" b="0" i="0" dirty="0" err="1">
                <a:solidFill>
                  <a:srgbClr val="5F5D57"/>
                </a:solidFill>
                <a:effectLst/>
                <a:latin typeface="Helvetica Neue"/>
              </a:rPr>
              <a:t>jubbly</a:t>
            </a:r>
            <a:r>
              <a:rPr lang="en-US" b="0" i="0" dirty="0">
                <a:solidFill>
                  <a:srgbClr val="5F5D57"/>
                </a:solidFill>
                <a:effectLst/>
                <a:latin typeface="Helvetica Neue"/>
              </a:rPr>
              <a:t>") and involvement in dodgy schemes in the OFDE script were all copied from the OFAH episodes. This too suggested that UK courts are more and more inclined to protect a general likeness as opposed to a substantial taking in the classical sense.  </a:t>
            </a:r>
            <a:endParaRPr lang="en-GB" dirty="0"/>
          </a:p>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7</a:t>
            </a:fld>
            <a:endParaRPr lang="en-GB"/>
          </a:p>
        </p:txBody>
      </p:sp>
    </p:spTree>
    <p:extLst>
      <p:ext uri="{BB962C8B-B14F-4D97-AF65-F5344CB8AC3E}">
        <p14:creationId xmlns:p14="http://schemas.microsoft.com/office/powerpoint/2010/main" val="52639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8</a:t>
            </a:fld>
            <a:endParaRPr lang="en-GB"/>
          </a:p>
        </p:txBody>
      </p:sp>
    </p:spTree>
    <p:extLst>
      <p:ext uri="{BB962C8B-B14F-4D97-AF65-F5344CB8AC3E}">
        <p14:creationId xmlns:p14="http://schemas.microsoft.com/office/powerpoint/2010/main" val="59708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9</a:t>
            </a:fld>
            <a:endParaRPr lang="en-GB"/>
          </a:p>
        </p:txBody>
      </p:sp>
    </p:spTree>
    <p:extLst>
      <p:ext uri="{BB962C8B-B14F-4D97-AF65-F5344CB8AC3E}">
        <p14:creationId xmlns:p14="http://schemas.microsoft.com/office/powerpoint/2010/main" val="178424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complex algorithms to explore non-human ways of keeping time, Circadian Nocturne features </a:t>
            </a:r>
            <a:r>
              <a:rPr lang="en-US" dirty="0" err="1"/>
              <a:t>AIgenerated</a:t>
            </a:r>
            <a:r>
              <a:rPr lang="en-US" dirty="0"/>
              <a:t> animations of night-blooming and night-scented flora. Created with artificial intelligence and a high-tech machine that can keep time at an atomic level the work pairs highly precise computerized timekeeping methods with the often unpredictable and imprecise imagery created by autonomous digital software and is part of an ongoing project exploring time and technology. </a:t>
            </a:r>
            <a:r>
              <a:rPr lang="en-US" dirty="0" err="1"/>
              <a:t>Ridler</a:t>
            </a:r>
            <a:r>
              <a:rPr lang="en-US" dirty="0"/>
              <a:t> visually obscures </a:t>
            </a:r>
            <a:r>
              <a:rPr lang="en-US" dirty="0" err="1"/>
              <a:t>techbased</a:t>
            </a:r>
            <a:r>
              <a:rPr lang="en-US" dirty="0"/>
              <a:t> accuracy with something more organic and in sync with the natural landscape</a:t>
            </a:r>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10</a:t>
            </a:fld>
            <a:endParaRPr lang="en-GB"/>
          </a:p>
        </p:txBody>
      </p:sp>
    </p:spTree>
    <p:extLst>
      <p:ext uri="{BB962C8B-B14F-4D97-AF65-F5344CB8AC3E}">
        <p14:creationId xmlns:p14="http://schemas.microsoft.com/office/powerpoint/2010/main" val="112221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11</a:t>
            </a:fld>
            <a:endParaRPr lang="en-GB"/>
          </a:p>
        </p:txBody>
      </p:sp>
    </p:spTree>
    <p:extLst>
      <p:ext uri="{BB962C8B-B14F-4D97-AF65-F5344CB8AC3E}">
        <p14:creationId xmlns:p14="http://schemas.microsoft.com/office/powerpoint/2010/main" val="150064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A4BA6C-7980-43AB-957F-B86E107E7505}" type="slidenum">
              <a:rPr lang="en-GB" smtClean="0"/>
              <a:t>12</a:t>
            </a:fld>
            <a:endParaRPr lang="en-GB"/>
          </a:p>
        </p:txBody>
      </p:sp>
    </p:spTree>
    <p:extLst>
      <p:ext uri="{BB962C8B-B14F-4D97-AF65-F5344CB8AC3E}">
        <p14:creationId xmlns:p14="http://schemas.microsoft.com/office/powerpoint/2010/main" val="59843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6B3F-D19F-4983-2575-B431D65058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93953B-7EFC-E21A-65B3-BE1DA36FF8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9309FE-7651-54FF-1602-F9DFDABC8960}"/>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5" name="Footer Placeholder 4">
            <a:extLst>
              <a:ext uri="{FF2B5EF4-FFF2-40B4-BE49-F238E27FC236}">
                <a16:creationId xmlns:a16="http://schemas.microsoft.com/office/drawing/2014/main" id="{24EE2FA6-5963-26D3-AE82-988F0DB45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943C6-B4EA-3E38-E25B-7848C21499BE}"/>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41876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E197-3AE6-2180-92D7-91AD64DFC4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12DFDC-7D4B-887F-C672-24CE407A3F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7634F-B534-04EB-B9DE-0142CC6F88BE}"/>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5" name="Footer Placeholder 4">
            <a:extLst>
              <a:ext uri="{FF2B5EF4-FFF2-40B4-BE49-F238E27FC236}">
                <a16:creationId xmlns:a16="http://schemas.microsoft.com/office/drawing/2014/main" id="{02CC7E9B-5382-EF98-B0F1-2F522E13C5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5ACB0-7117-47C5-543B-490A54F9D989}"/>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64078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754D1-A4DE-6F68-F068-4D860982F1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2C273-D348-22A0-B51B-2D114177B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D14DFC-5615-63BA-3591-52EC94E5C6E6}"/>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5" name="Footer Placeholder 4">
            <a:extLst>
              <a:ext uri="{FF2B5EF4-FFF2-40B4-BE49-F238E27FC236}">
                <a16:creationId xmlns:a16="http://schemas.microsoft.com/office/drawing/2014/main" id="{93FE2ADA-3D9F-E8B0-8585-D7D38BE735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6EE72C-1EB9-89F1-AC39-CF22A150BC4A}"/>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373188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lang="en-AU" sz="1200">
                <a:effectLst/>
              </a:defRPr>
            </a:lvl1pPr>
          </a:lstStyle>
          <a:p>
            <a:r>
              <a:rPr lang="en-US" sz="1200" dirty="0">
                <a:solidFill>
                  <a:srgbClr val="400741"/>
                </a:solidFill>
                <a:effectLst/>
                <a:latin typeface="Garamond" panose="02020404030301010803" pitchFamily="18" charset="0"/>
                <a:ea typeface="Cambria" panose="02040503050406030204" pitchFamily="18" charset="0"/>
                <a:cs typeface="Garamond" panose="02020404030301010803" pitchFamily="18" charset="0"/>
              </a:rPr>
              <a:t>COCHRANE ADAMS</a:t>
            </a:r>
            <a:br>
              <a:rPr lang="en-AU" sz="1200" dirty="0">
                <a:effectLst/>
                <a:latin typeface="Cambria" panose="02040503050406030204" pitchFamily="18" charset="0"/>
                <a:ea typeface="Cambria" panose="02040503050406030204" pitchFamily="18" charset="0"/>
                <a:cs typeface="Times New Roman" panose="02020603050405020304" pitchFamily="18" charset="0"/>
              </a:rPr>
            </a:br>
            <a:r>
              <a:rPr lang="en-US" sz="1200" dirty="0">
                <a:solidFill>
                  <a:srgbClr val="400741"/>
                </a:solidFill>
                <a:effectLst/>
                <a:latin typeface="Garamond" panose="02020404030301010803" pitchFamily="18" charset="0"/>
                <a:ea typeface="Cambria" panose="02040503050406030204" pitchFamily="18" charset="0"/>
                <a:cs typeface="Garamond" panose="02020404030301010803" pitchFamily="18" charset="0"/>
              </a:rPr>
              <a:t>FINE ART AGENTS</a:t>
            </a:r>
            <a:br>
              <a:rPr lang="en-AU" sz="1200" dirty="0">
                <a:effectLst/>
                <a:latin typeface="Cambria" panose="02040503050406030204" pitchFamily="18" charset="0"/>
                <a:ea typeface="Cambria" panose="02040503050406030204" pitchFamily="18" charset="0"/>
                <a:cs typeface="Times New Roman" panose="02020603050405020304" pitchFamily="18" charset="0"/>
              </a:rPr>
            </a:br>
            <a:r>
              <a:rPr lang="en-US" sz="1200" dirty="0">
                <a:effectLst/>
                <a:latin typeface="Cambria" panose="02040503050406030204" pitchFamily="18" charset="0"/>
                <a:ea typeface="Cambria" panose="02040503050406030204" pitchFamily="18" charset="0"/>
                <a:cs typeface="Times New Roman" panose="02020603050405020304" pitchFamily="18" charset="0"/>
              </a:rPr>
              <a:t> </a:t>
            </a:r>
            <a:endParaRPr lang="en-AU" sz="1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7" name="Date Placeholder 6">
            <a:extLst>
              <a:ext uri="{FF2B5EF4-FFF2-40B4-BE49-F238E27FC236}">
                <a16:creationId xmlns:a16="http://schemas.microsoft.com/office/drawing/2014/main" id="{0671144D-A7C2-D54A-8EDF-86A773597262}"/>
              </a:ext>
            </a:extLst>
          </p:cNvPr>
          <p:cNvSpPr>
            <a:spLocks noGrp="1"/>
          </p:cNvSpPr>
          <p:nvPr>
            <p:ph type="dt" sz="half" idx="10"/>
          </p:nvPr>
        </p:nvSpPr>
        <p:spPr>
          <a:xfrm>
            <a:off x="609600" y="6356351"/>
            <a:ext cx="2844800" cy="365125"/>
          </a:xfrm>
          <a:prstGeom prst="rect">
            <a:avLst/>
          </a:prstGeom>
        </p:spPr>
        <p:txBody>
          <a:bodyPr/>
          <a:lstStyle/>
          <a:p>
            <a:fld id="{23BD88E6-036E-794D-ACCC-075893777403}" type="datetime1">
              <a:rPr lang="en-AU" smtClean="0"/>
              <a:pPr/>
              <a:t>12/11/2024</a:t>
            </a:fld>
            <a:endParaRPr lang="en-US"/>
          </a:p>
        </p:txBody>
      </p:sp>
      <p:sp>
        <p:nvSpPr>
          <p:cNvPr id="8" name="Footer Placeholder 7">
            <a:extLst>
              <a:ext uri="{FF2B5EF4-FFF2-40B4-BE49-F238E27FC236}">
                <a16:creationId xmlns:a16="http://schemas.microsoft.com/office/drawing/2014/main" id="{7B50F206-8FC7-AB41-94EB-5893EF14E3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19B04-62F6-954B-B19E-BF5C4396911C}"/>
              </a:ext>
            </a:extLst>
          </p:cNvPr>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3289067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121230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BBF076-D683-914D-9BAB-4CC8EFF0E216}" type="datetime1">
              <a:rPr lang="en-AU"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383757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4862"/>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9685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9685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6C7C828-5D4D-6B4A-952D-7404EF1D799F}"/>
              </a:ext>
            </a:extLst>
          </p:cNvPr>
          <p:cNvSpPr>
            <a:spLocks noGrp="1"/>
          </p:cNvSpPr>
          <p:nvPr>
            <p:ph type="body" sz="quarter" idx="10" hasCustomPrompt="1"/>
          </p:nvPr>
        </p:nvSpPr>
        <p:spPr>
          <a:xfrm>
            <a:off x="609600" y="1257300"/>
            <a:ext cx="10972800" cy="533400"/>
          </a:xfrm>
        </p:spPr>
        <p:txBody>
          <a:bodyPr/>
          <a:lstStyle/>
          <a:p>
            <a:pPr lvl="0"/>
            <a:r>
              <a:rPr lang="en-US" dirty="0"/>
              <a:t>Edit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6620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F6300E5-6A75-E540-949A-5679E3C37E25}" type="datetime1">
              <a:rPr lang="en-AU"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393427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D295FA8-EA7E-424F-B7B2-BE8C359B28AE}" type="datetime1">
              <a:rPr lang="en-AU"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3023782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B50999C7-8104-A342-B13F-23B3D5292302}" type="datetime1">
              <a:rPr lang="en-AU"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242204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A181CBC-DC03-8D48-A886-24E2E9FF5EC0}" type="datetime1">
              <a:rPr lang="en-AU"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163617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B26E-A241-0175-F489-75F4D0F252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5E9BC2-FE0B-061A-DAD8-86882512C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9C3887-E417-475B-91B4-CC3FB1C94331}"/>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5" name="Footer Placeholder 4">
            <a:extLst>
              <a:ext uri="{FF2B5EF4-FFF2-40B4-BE49-F238E27FC236}">
                <a16:creationId xmlns:a16="http://schemas.microsoft.com/office/drawing/2014/main" id="{5BEC5A1A-8134-4C9A-5C4D-9854CDE2B8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7D0CE5-396B-6B87-B788-8F9166559BA7}"/>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8524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9C8303-FE64-D147-96C4-697B6C2D2E98}" type="datetime1">
              <a:rPr lang="en-AU"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2489436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34EEA63-2223-724E-B89E-CA1351345516}" type="datetime1">
              <a:rPr lang="en-AU"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403227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E157B75-E38B-E141-83D8-AA2A2FD7B86F}" type="datetime1">
              <a:rPr lang="en-AU"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59CE5E2-E621-F940-9E2C-8565903684F7}" type="slidenum">
              <a:rPr lang="en-US" smtClean="0"/>
              <a:pPr/>
              <a:t>‹N°›</a:t>
            </a:fld>
            <a:endParaRPr lang="en-US"/>
          </a:p>
        </p:txBody>
      </p:sp>
    </p:spTree>
    <p:extLst>
      <p:ext uri="{BB962C8B-B14F-4D97-AF65-F5344CB8AC3E}">
        <p14:creationId xmlns:p14="http://schemas.microsoft.com/office/powerpoint/2010/main" val="136997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CF57-3022-6E2C-638D-172D731559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EE2F1D-623D-B242-762E-39664DDE31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5B6A2-18E7-EF2D-6BDB-B91955F1F0D3}"/>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5" name="Footer Placeholder 4">
            <a:extLst>
              <a:ext uri="{FF2B5EF4-FFF2-40B4-BE49-F238E27FC236}">
                <a16:creationId xmlns:a16="http://schemas.microsoft.com/office/drawing/2014/main" id="{7EEF77EB-5D57-F694-5630-B3533A3E1D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C828D-C288-DA40-8D21-3FB6B3E2B1DC}"/>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18681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C5C2-8149-5F26-672D-7D2A69B6F3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AAEB6D-9015-9DD9-7EFD-10555498E1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5AE7E4-8886-0B17-25EF-849C5E9AB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5B27EE-4160-029B-17D0-7CAB9EB9642D}"/>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6" name="Footer Placeholder 5">
            <a:extLst>
              <a:ext uri="{FF2B5EF4-FFF2-40B4-BE49-F238E27FC236}">
                <a16:creationId xmlns:a16="http://schemas.microsoft.com/office/drawing/2014/main" id="{E0DE0CC9-F2A6-0B61-9304-90CDE245C1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DCE786-215C-89FC-F740-207C9B497E32}"/>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390595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2CB3-ED45-6029-F42C-DF6FFF41D6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C47490-7CF3-418A-C6ED-9140739D6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F5098-C17E-DE49-6C1D-1C75E1EAC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B3FD7E-9FE4-0738-870C-A4862AA54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9F84C-1A4E-3E90-147A-F047110CFF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2749FA-1A63-5B42-9AB2-CB8541FA7429}"/>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8" name="Footer Placeholder 7">
            <a:extLst>
              <a:ext uri="{FF2B5EF4-FFF2-40B4-BE49-F238E27FC236}">
                <a16:creationId xmlns:a16="http://schemas.microsoft.com/office/drawing/2014/main" id="{07D26A87-CE7F-84A6-259F-8317D6FFCC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A41E81-2D89-1F2A-B4F4-03DB86D4AB31}"/>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38241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EA19-7BB6-F1F4-450F-BB3FEAC37A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892CD5-376A-A87E-CACF-08571E7F358F}"/>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4" name="Footer Placeholder 3">
            <a:extLst>
              <a:ext uri="{FF2B5EF4-FFF2-40B4-BE49-F238E27FC236}">
                <a16:creationId xmlns:a16="http://schemas.microsoft.com/office/drawing/2014/main" id="{9BD53AFF-A79A-3514-7AB6-1CB7080C9B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B118F-DC5D-4E8F-8AB3-8609185BC813}"/>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176269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08A95-E26E-BDD1-1967-A4B0795292F7}"/>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3" name="Footer Placeholder 2">
            <a:extLst>
              <a:ext uri="{FF2B5EF4-FFF2-40B4-BE49-F238E27FC236}">
                <a16:creationId xmlns:a16="http://schemas.microsoft.com/office/drawing/2014/main" id="{6BC6C12D-12A5-0077-6C9D-8E1F75EB76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950B1C-DF72-361A-4A66-4C231ACBC38F}"/>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134880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2478-1F6E-98B5-CCEC-C764B0149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121EE2-5161-C8D2-5465-803C924C2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78F4FE-59F2-6429-0437-A7E5D97BD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CAF02-E77F-10C1-0C65-BE11EC30346D}"/>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6" name="Footer Placeholder 5">
            <a:extLst>
              <a:ext uri="{FF2B5EF4-FFF2-40B4-BE49-F238E27FC236}">
                <a16:creationId xmlns:a16="http://schemas.microsoft.com/office/drawing/2014/main" id="{FEAC9B11-543A-276B-DEA7-2594F3B03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243F87-BDF7-7132-DEDC-ADDE41F77DDC}"/>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265296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07EE-8FBA-3232-77DF-B27ECCCE5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3B226F-27E5-FF7E-413F-4215E91BE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20608-6634-B72B-628D-BB3C7FC2E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8D4FA-2211-5399-BFAE-2438528CAB15}"/>
              </a:ext>
            </a:extLst>
          </p:cNvPr>
          <p:cNvSpPr>
            <a:spLocks noGrp="1"/>
          </p:cNvSpPr>
          <p:nvPr>
            <p:ph type="dt" sz="half" idx="10"/>
          </p:nvPr>
        </p:nvSpPr>
        <p:spPr/>
        <p:txBody>
          <a:bodyPr/>
          <a:lstStyle/>
          <a:p>
            <a:fld id="{03BC6FC9-72C4-421C-8203-9A17874E3A2D}" type="datetimeFigureOut">
              <a:rPr lang="en-GB" smtClean="0"/>
              <a:t>12/11/2024</a:t>
            </a:fld>
            <a:endParaRPr lang="en-GB"/>
          </a:p>
        </p:txBody>
      </p:sp>
      <p:sp>
        <p:nvSpPr>
          <p:cNvPr id="6" name="Footer Placeholder 5">
            <a:extLst>
              <a:ext uri="{FF2B5EF4-FFF2-40B4-BE49-F238E27FC236}">
                <a16:creationId xmlns:a16="http://schemas.microsoft.com/office/drawing/2014/main" id="{895F595F-E1B9-CB57-E076-EB9603A044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9DB92D-F26A-AE35-80B7-82A696BF5C0F}"/>
              </a:ext>
            </a:extLst>
          </p:cNvPr>
          <p:cNvSpPr>
            <a:spLocks noGrp="1"/>
          </p:cNvSpPr>
          <p:nvPr>
            <p:ph type="sldNum" sz="quarter" idx="12"/>
          </p:nvPr>
        </p:nvSpPr>
        <p:spPr/>
        <p:txBody>
          <a:bodyPr/>
          <a:lstStyle/>
          <a:p>
            <a:fld id="{9F742980-450C-433B-9DB2-A8F766D0050E}" type="slidenum">
              <a:rPr lang="en-GB" smtClean="0"/>
              <a:t>‹N°›</a:t>
            </a:fld>
            <a:endParaRPr lang="en-GB"/>
          </a:p>
        </p:txBody>
      </p:sp>
    </p:spTree>
    <p:extLst>
      <p:ext uri="{BB962C8B-B14F-4D97-AF65-F5344CB8AC3E}">
        <p14:creationId xmlns:p14="http://schemas.microsoft.com/office/powerpoint/2010/main" val="159658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10D49-C9A9-2B2E-1D04-B4402DCF6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183098-679C-E596-02C8-353341AEF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08E33C-A8A5-D526-0B93-72B414F30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BC6FC9-72C4-421C-8203-9A17874E3A2D}" type="datetimeFigureOut">
              <a:rPr lang="en-GB" smtClean="0"/>
              <a:t>12/11/2024</a:t>
            </a:fld>
            <a:endParaRPr lang="en-GB"/>
          </a:p>
        </p:txBody>
      </p:sp>
      <p:sp>
        <p:nvSpPr>
          <p:cNvPr id="5" name="Footer Placeholder 4">
            <a:extLst>
              <a:ext uri="{FF2B5EF4-FFF2-40B4-BE49-F238E27FC236}">
                <a16:creationId xmlns:a16="http://schemas.microsoft.com/office/drawing/2014/main" id="{DD17704C-05AC-A887-C046-A867FE947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D66590B-517E-3C8E-F28A-9FDB162BF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742980-450C-433B-9DB2-A8F766D0050E}" type="slidenum">
              <a:rPr lang="en-GB" smtClean="0"/>
              <a:t>‹N°›</a:t>
            </a:fld>
            <a:endParaRPr lang="en-GB"/>
          </a:p>
        </p:txBody>
      </p:sp>
    </p:spTree>
    <p:extLst>
      <p:ext uri="{BB962C8B-B14F-4D97-AF65-F5344CB8AC3E}">
        <p14:creationId xmlns:p14="http://schemas.microsoft.com/office/powerpoint/2010/main" val="177894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z="1200" dirty="0">
                <a:solidFill>
                  <a:srgbClr val="400741"/>
                </a:solidFill>
                <a:effectLst/>
                <a:latin typeface="Garamond" panose="02020404030301010803" pitchFamily="18" charset="0"/>
                <a:ea typeface="Cambria" panose="02040503050406030204" pitchFamily="18" charset="0"/>
                <a:cs typeface="Garamond" panose="02020404030301010803" pitchFamily="18" charset="0"/>
              </a:rPr>
              <a:t>COCHRANE ADAMS</a:t>
            </a:r>
            <a:br>
              <a:rPr lang="en-AU" sz="1200" dirty="0">
                <a:effectLst/>
                <a:latin typeface="Cambria" panose="02040503050406030204" pitchFamily="18" charset="0"/>
                <a:ea typeface="Cambria" panose="02040503050406030204" pitchFamily="18" charset="0"/>
                <a:cs typeface="Times New Roman" panose="02020603050405020304" pitchFamily="18" charset="0"/>
              </a:rPr>
            </a:br>
            <a:r>
              <a:rPr lang="en-US" sz="1200" dirty="0">
                <a:solidFill>
                  <a:srgbClr val="400741"/>
                </a:solidFill>
                <a:effectLst/>
                <a:latin typeface="Garamond" panose="02020404030301010803" pitchFamily="18" charset="0"/>
                <a:ea typeface="Cambria" panose="02040503050406030204" pitchFamily="18" charset="0"/>
                <a:cs typeface="Garamond" panose="02020404030301010803" pitchFamily="18" charset="0"/>
              </a:rPr>
              <a:t>FINE ART AGENTS</a:t>
            </a:r>
            <a:br>
              <a:rPr lang="en-AU" sz="1200" dirty="0">
                <a:effectLst/>
                <a:latin typeface="Cambria" panose="02040503050406030204" pitchFamily="18" charset="0"/>
                <a:ea typeface="Cambria" panose="02040503050406030204" pitchFamily="18" charset="0"/>
                <a:cs typeface="Times New Roman" panose="02020603050405020304" pitchFamily="18" charset="0"/>
              </a:rPr>
            </a:br>
            <a:r>
              <a:rPr lang="en-US" sz="1200" dirty="0">
                <a:effectLst/>
                <a:latin typeface="Cambria" panose="02040503050406030204" pitchFamily="18" charset="0"/>
                <a:ea typeface="Cambria" panose="02040503050406030204" pitchFamily="18" charset="0"/>
                <a:cs typeface="Times New Roman" panose="02020603050405020304" pitchFamily="18" charset="0"/>
              </a:rPr>
              <a:t> </a:t>
            </a:r>
            <a:endParaRPr lang="en-AU" sz="1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5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lang="en-AU" sz="1200" kern="1200" smtClean="0">
          <a:solidFill>
            <a:schemeClr val="tx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acs.org.uk/advocacy/ai-and-artist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charles@cochrane-adams.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cochrane-adam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2DF7-231E-63BA-0611-587317AF0BD6}"/>
              </a:ext>
            </a:extLst>
          </p:cNvPr>
          <p:cNvSpPr>
            <a:spLocks noGrp="1"/>
          </p:cNvSpPr>
          <p:nvPr>
            <p:ph type="ctrTitle"/>
          </p:nvPr>
        </p:nvSpPr>
        <p:spPr>
          <a:xfrm>
            <a:off x="668593" y="571756"/>
            <a:ext cx="9144000" cy="2387600"/>
          </a:xfrm>
        </p:spPr>
        <p:txBody>
          <a:bodyPr/>
          <a:lstStyle/>
          <a:p>
            <a:pPr algn="l"/>
            <a:r>
              <a:rPr lang="en-GB" b="1" dirty="0">
                <a:latin typeface="ABC Diatype Black" panose="020B0A04040202060203" pitchFamily="34" charset="0"/>
              </a:rPr>
              <a:t>Protecting Artists’ Rights in the Age of AI</a:t>
            </a:r>
          </a:p>
        </p:txBody>
      </p:sp>
      <p:sp>
        <p:nvSpPr>
          <p:cNvPr id="3" name="Subtitle 2">
            <a:extLst>
              <a:ext uri="{FF2B5EF4-FFF2-40B4-BE49-F238E27FC236}">
                <a16:creationId xmlns:a16="http://schemas.microsoft.com/office/drawing/2014/main" id="{C0ED85E9-C797-63C4-63DC-D19044AD6B4F}"/>
              </a:ext>
            </a:extLst>
          </p:cNvPr>
          <p:cNvSpPr>
            <a:spLocks noGrp="1"/>
          </p:cNvSpPr>
          <p:nvPr>
            <p:ph type="subTitle" idx="1"/>
          </p:nvPr>
        </p:nvSpPr>
        <p:spPr>
          <a:xfrm>
            <a:off x="668593" y="3267741"/>
            <a:ext cx="9144000" cy="1655762"/>
          </a:xfrm>
        </p:spPr>
        <p:txBody>
          <a:bodyPr/>
          <a:lstStyle/>
          <a:p>
            <a:pPr algn="l"/>
            <a:r>
              <a:rPr lang="en-GB" dirty="0">
                <a:latin typeface="ABC Diatype" panose="020B0504040202060203" pitchFamily="34" charset="0"/>
              </a:rPr>
              <a:t>Reema Selhi</a:t>
            </a:r>
          </a:p>
          <a:p>
            <a:pPr algn="l"/>
            <a:r>
              <a:rPr lang="en-GB" dirty="0">
                <a:latin typeface="ABC Diatype" panose="020B0504040202060203" pitchFamily="34" charset="0"/>
              </a:rPr>
              <a:t>Head of Policy and International</a:t>
            </a:r>
          </a:p>
          <a:p>
            <a:pPr algn="l"/>
            <a:r>
              <a:rPr lang="en-GB" dirty="0">
                <a:latin typeface="ABC Diatype" panose="020B0504040202060203" pitchFamily="34" charset="0"/>
              </a:rPr>
              <a:t>DACS – Design and Artists Copyright Society </a:t>
            </a:r>
          </a:p>
        </p:txBody>
      </p:sp>
      <p:pic>
        <p:nvPicPr>
          <p:cNvPr id="4" name="Image 7">
            <a:extLst>
              <a:ext uri="{FF2B5EF4-FFF2-40B4-BE49-F238E27FC236}">
                <a16:creationId xmlns:a16="http://schemas.microsoft.com/office/drawing/2014/main" id="{7107ED68-DBF1-B43C-C291-512C20FAA356}"/>
              </a:ext>
            </a:extLst>
          </p:cNvPr>
          <p:cNvPicPr>
            <a:picLocks/>
          </p:cNvPicPr>
          <p:nvPr/>
        </p:nvPicPr>
        <p:blipFill>
          <a:blip r:embed="rId2" cstate="print"/>
          <a:stretch>
            <a:fillRect/>
          </a:stretch>
        </p:blipFill>
        <p:spPr>
          <a:xfrm>
            <a:off x="9278507" y="5542935"/>
            <a:ext cx="2294061" cy="660851"/>
          </a:xfrm>
          <a:prstGeom prst="rect">
            <a:avLst/>
          </a:prstGeom>
        </p:spPr>
      </p:pic>
    </p:spTree>
    <p:extLst>
      <p:ext uri="{BB962C8B-B14F-4D97-AF65-F5344CB8AC3E}">
        <p14:creationId xmlns:p14="http://schemas.microsoft.com/office/powerpoint/2010/main" val="174483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4F50-49F1-DA4F-7C5B-5DA9BC431E12}"/>
              </a:ext>
            </a:extLst>
          </p:cNvPr>
          <p:cNvSpPr>
            <a:spLocks noGrp="1"/>
          </p:cNvSpPr>
          <p:nvPr>
            <p:ph type="title"/>
          </p:nvPr>
        </p:nvSpPr>
        <p:spPr/>
        <p:txBody>
          <a:bodyPr/>
          <a:lstStyle/>
          <a:p>
            <a:r>
              <a:rPr lang="en-GB" b="1" dirty="0">
                <a:latin typeface="ABC Diatype Black" panose="020B0A04040202060203" pitchFamily="34" charset="0"/>
              </a:rPr>
              <a:t>5. Impact on artists and industry</a:t>
            </a:r>
          </a:p>
        </p:txBody>
      </p:sp>
      <p:pic>
        <p:nvPicPr>
          <p:cNvPr id="4" name="Image 7">
            <a:extLst>
              <a:ext uri="{FF2B5EF4-FFF2-40B4-BE49-F238E27FC236}">
                <a16:creationId xmlns:a16="http://schemas.microsoft.com/office/drawing/2014/main" id="{A5BD3A95-C823-0E09-D76B-6E700A58C541}"/>
              </a:ext>
            </a:extLst>
          </p:cNvPr>
          <p:cNvPicPr>
            <a:picLocks/>
          </p:cNvPicPr>
          <p:nvPr/>
        </p:nvPicPr>
        <p:blipFill>
          <a:blip r:embed="rId3" cstate="print"/>
          <a:stretch>
            <a:fillRect/>
          </a:stretch>
        </p:blipFill>
        <p:spPr>
          <a:xfrm>
            <a:off x="10187305" y="5996305"/>
            <a:ext cx="1166495" cy="315595"/>
          </a:xfrm>
          <a:prstGeom prst="rect">
            <a:avLst/>
          </a:prstGeom>
        </p:spPr>
      </p:pic>
      <p:sp>
        <p:nvSpPr>
          <p:cNvPr id="21" name="TextBox 20">
            <a:extLst>
              <a:ext uri="{FF2B5EF4-FFF2-40B4-BE49-F238E27FC236}">
                <a16:creationId xmlns:a16="http://schemas.microsoft.com/office/drawing/2014/main" id="{A651ACD7-6C6E-BD5A-0966-7112ACCABCE4}"/>
              </a:ext>
            </a:extLst>
          </p:cNvPr>
          <p:cNvSpPr txBox="1"/>
          <p:nvPr/>
        </p:nvSpPr>
        <p:spPr>
          <a:xfrm>
            <a:off x="7049086" y="1599009"/>
            <a:ext cx="4243282" cy="4555093"/>
          </a:xfrm>
          <a:prstGeom prst="rect">
            <a:avLst/>
          </a:prstGeom>
          <a:noFill/>
        </p:spPr>
        <p:txBody>
          <a:bodyPr wrap="square" rtlCol="0">
            <a:spAutoFit/>
          </a:bodyPr>
          <a:lstStyle/>
          <a:p>
            <a:r>
              <a:rPr lang="en-US" sz="1600" dirty="0">
                <a:latin typeface="ABC Diatype Light" panose="020B0404040202060203" pitchFamily="34" charset="0"/>
              </a:rPr>
              <a:t>Using complex algorithms to explore non-human ways of keeping time, </a:t>
            </a:r>
            <a:r>
              <a:rPr lang="en-US" sz="1600" i="1" dirty="0">
                <a:latin typeface="ABC Diatype Light" panose="020B0404040202060203" pitchFamily="34" charset="0"/>
              </a:rPr>
              <a:t>Circadian Nocturne </a:t>
            </a:r>
            <a:r>
              <a:rPr lang="en-US" sz="1600" dirty="0">
                <a:latin typeface="ABC Diatype Light" panose="020B0404040202060203" pitchFamily="34" charset="0"/>
              </a:rPr>
              <a:t>features AI-generated animations of night-blooming and night-scented flora.</a:t>
            </a:r>
          </a:p>
          <a:p>
            <a:endParaRPr lang="en-US" sz="1600" dirty="0">
              <a:latin typeface="ABC Diatype Light" panose="020B0404040202060203" pitchFamily="34" charset="0"/>
            </a:endParaRPr>
          </a:p>
          <a:p>
            <a:r>
              <a:rPr lang="en-US" sz="1600" dirty="0">
                <a:latin typeface="ABC Diatype Light" panose="020B0404040202060203" pitchFamily="34" charset="0"/>
              </a:rPr>
              <a:t>Created with artificial intelligence and a high-tech machine that can keep time at an atomic level the work pairs highly precise computerized timekeeping methods with the often unpredictable and imprecise imagery created by autonomous digital software and is part of an ongoing project exploring time and technology. </a:t>
            </a:r>
          </a:p>
          <a:p>
            <a:endParaRPr lang="en-US" sz="1600" dirty="0">
              <a:latin typeface="ABC Diatype Light" panose="020B0404040202060203" pitchFamily="34" charset="0"/>
            </a:endParaRPr>
          </a:p>
          <a:p>
            <a:r>
              <a:rPr lang="en-US" sz="1600" dirty="0" err="1">
                <a:latin typeface="ABC Diatype Light" panose="020B0404040202060203" pitchFamily="34" charset="0"/>
              </a:rPr>
              <a:t>Ridler</a:t>
            </a:r>
            <a:r>
              <a:rPr lang="en-US" sz="1600" dirty="0">
                <a:latin typeface="ABC Diatype Light" panose="020B0404040202060203" pitchFamily="34" charset="0"/>
              </a:rPr>
              <a:t> visually obscures tech-based accuracy with something more organic and in sync with the natural landscape.</a:t>
            </a:r>
            <a:endParaRPr lang="en-GB" sz="1600" dirty="0">
              <a:latin typeface="ABC Diatype Light" panose="020B0404040202060203" pitchFamily="34" charset="0"/>
            </a:endParaRPr>
          </a:p>
          <a:p>
            <a:endParaRPr lang="en-GB" dirty="0"/>
          </a:p>
        </p:txBody>
      </p:sp>
    </p:spTree>
    <p:extLst>
      <p:ext uri="{BB962C8B-B14F-4D97-AF65-F5344CB8AC3E}">
        <p14:creationId xmlns:p14="http://schemas.microsoft.com/office/powerpoint/2010/main" val="217037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4F50-49F1-DA4F-7C5B-5DA9BC431E12}"/>
              </a:ext>
            </a:extLst>
          </p:cNvPr>
          <p:cNvSpPr>
            <a:spLocks noGrp="1"/>
          </p:cNvSpPr>
          <p:nvPr>
            <p:ph type="title"/>
          </p:nvPr>
        </p:nvSpPr>
        <p:spPr/>
        <p:txBody>
          <a:bodyPr/>
          <a:lstStyle/>
          <a:p>
            <a:r>
              <a:rPr lang="en-GB" b="1" dirty="0">
                <a:latin typeface="ABC Diatype Black" panose="020B0A04040202060203" pitchFamily="34" charset="0"/>
              </a:rPr>
              <a:t>5. Impact on artists and industry</a:t>
            </a:r>
          </a:p>
        </p:txBody>
      </p:sp>
      <p:pic>
        <p:nvPicPr>
          <p:cNvPr id="4" name="Image 7">
            <a:extLst>
              <a:ext uri="{FF2B5EF4-FFF2-40B4-BE49-F238E27FC236}">
                <a16:creationId xmlns:a16="http://schemas.microsoft.com/office/drawing/2014/main" id="{A5BD3A95-C823-0E09-D76B-6E700A58C541}"/>
              </a:ext>
            </a:extLst>
          </p:cNvPr>
          <p:cNvPicPr>
            <a:picLocks/>
          </p:cNvPicPr>
          <p:nvPr/>
        </p:nvPicPr>
        <p:blipFill>
          <a:blip r:embed="rId3" cstate="print"/>
          <a:stretch>
            <a:fillRect/>
          </a:stretch>
        </p:blipFill>
        <p:spPr>
          <a:xfrm>
            <a:off x="10187305" y="5996305"/>
            <a:ext cx="1166495" cy="315595"/>
          </a:xfrm>
          <a:prstGeom prst="rect">
            <a:avLst/>
          </a:prstGeom>
        </p:spPr>
      </p:pic>
      <p:pic>
        <p:nvPicPr>
          <p:cNvPr id="8" name="Picture 7">
            <a:extLst>
              <a:ext uri="{FF2B5EF4-FFF2-40B4-BE49-F238E27FC236}">
                <a16:creationId xmlns:a16="http://schemas.microsoft.com/office/drawing/2014/main" id="{E8924994-FC01-D763-0A4F-DFB3C300CC17}"/>
              </a:ext>
            </a:extLst>
          </p:cNvPr>
          <p:cNvPicPr>
            <a:picLocks noChangeAspect="1"/>
          </p:cNvPicPr>
          <p:nvPr/>
        </p:nvPicPr>
        <p:blipFill>
          <a:blip r:embed="rId4"/>
          <a:srcRect l="20226" t="38971" r="21917" b="36383"/>
          <a:stretch/>
        </p:blipFill>
        <p:spPr>
          <a:xfrm>
            <a:off x="602900" y="1690688"/>
            <a:ext cx="7053943" cy="1577591"/>
          </a:xfrm>
          <a:prstGeom prst="rect">
            <a:avLst/>
          </a:prstGeom>
        </p:spPr>
      </p:pic>
      <p:pic>
        <p:nvPicPr>
          <p:cNvPr id="14" name="Picture 13">
            <a:extLst>
              <a:ext uri="{FF2B5EF4-FFF2-40B4-BE49-F238E27FC236}">
                <a16:creationId xmlns:a16="http://schemas.microsoft.com/office/drawing/2014/main" id="{A5FDA159-D954-CD28-1C96-1DA54C3AB3BB}"/>
              </a:ext>
            </a:extLst>
          </p:cNvPr>
          <p:cNvPicPr>
            <a:picLocks noChangeAspect="1"/>
          </p:cNvPicPr>
          <p:nvPr/>
        </p:nvPicPr>
        <p:blipFill>
          <a:blip r:embed="rId5"/>
          <a:srcRect l="23654" t="39599" r="31758" b="38266"/>
          <a:stretch/>
        </p:blipFill>
        <p:spPr>
          <a:xfrm>
            <a:off x="763675" y="3589722"/>
            <a:ext cx="5436158" cy="1416818"/>
          </a:xfrm>
          <a:prstGeom prst="rect">
            <a:avLst/>
          </a:prstGeom>
        </p:spPr>
      </p:pic>
      <p:pic>
        <p:nvPicPr>
          <p:cNvPr id="16" name="Picture 15">
            <a:extLst>
              <a:ext uri="{FF2B5EF4-FFF2-40B4-BE49-F238E27FC236}">
                <a16:creationId xmlns:a16="http://schemas.microsoft.com/office/drawing/2014/main" id="{526E214F-0CEF-842F-DBF8-75592FD75790}"/>
              </a:ext>
            </a:extLst>
          </p:cNvPr>
          <p:cNvPicPr>
            <a:picLocks noChangeAspect="1"/>
          </p:cNvPicPr>
          <p:nvPr/>
        </p:nvPicPr>
        <p:blipFill>
          <a:blip r:embed="rId5"/>
          <a:srcRect l="23489" t="60793" r="37198" b="6711"/>
          <a:stretch/>
        </p:blipFill>
        <p:spPr>
          <a:xfrm>
            <a:off x="6096000" y="3268278"/>
            <a:ext cx="4793063" cy="2080009"/>
          </a:xfrm>
          <a:prstGeom prst="rect">
            <a:avLst/>
          </a:prstGeom>
        </p:spPr>
      </p:pic>
    </p:spTree>
    <p:extLst>
      <p:ext uri="{BB962C8B-B14F-4D97-AF65-F5344CB8AC3E}">
        <p14:creationId xmlns:p14="http://schemas.microsoft.com/office/powerpoint/2010/main" val="391028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4F50-49F1-DA4F-7C5B-5DA9BC431E12}"/>
              </a:ext>
            </a:extLst>
          </p:cNvPr>
          <p:cNvSpPr>
            <a:spLocks noGrp="1"/>
          </p:cNvSpPr>
          <p:nvPr>
            <p:ph type="title"/>
          </p:nvPr>
        </p:nvSpPr>
        <p:spPr/>
        <p:txBody>
          <a:bodyPr/>
          <a:lstStyle/>
          <a:p>
            <a:r>
              <a:rPr lang="en-GB" b="1" dirty="0">
                <a:latin typeface="ABC Diatype Black" panose="020B0A04040202060203" pitchFamily="34" charset="0"/>
              </a:rPr>
              <a:t>5. Impact on artists and industry</a:t>
            </a:r>
          </a:p>
        </p:txBody>
      </p:sp>
      <p:pic>
        <p:nvPicPr>
          <p:cNvPr id="4" name="Image 7">
            <a:extLst>
              <a:ext uri="{FF2B5EF4-FFF2-40B4-BE49-F238E27FC236}">
                <a16:creationId xmlns:a16="http://schemas.microsoft.com/office/drawing/2014/main" id="{A5BD3A95-C823-0E09-D76B-6E700A58C541}"/>
              </a:ext>
            </a:extLst>
          </p:cNvPr>
          <p:cNvPicPr>
            <a:picLocks/>
          </p:cNvPicPr>
          <p:nvPr/>
        </p:nvPicPr>
        <p:blipFill>
          <a:blip r:embed="rId3" cstate="print"/>
          <a:stretch>
            <a:fillRect/>
          </a:stretch>
        </p:blipFill>
        <p:spPr>
          <a:xfrm>
            <a:off x="10187305" y="5996305"/>
            <a:ext cx="1166495" cy="315595"/>
          </a:xfrm>
          <a:prstGeom prst="rect">
            <a:avLst/>
          </a:prstGeom>
        </p:spPr>
      </p:pic>
      <p:pic>
        <p:nvPicPr>
          <p:cNvPr id="10" name="Picture 9">
            <a:extLst>
              <a:ext uri="{FF2B5EF4-FFF2-40B4-BE49-F238E27FC236}">
                <a16:creationId xmlns:a16="http://schemas.microsoft.com/office/drawing/2014/main" id="{77A0C7FF-C3DD-0AE5-A89C-AA4D380EF134}"/>
              </a:ext>
            </a:extLst>
          </p:cNvPr>
          <p:cNvPicPr>
            <a:picLocks noChangeAspect="1"/>
          </p:cNvPicPr>
          <p:nvPr/>
        </p:nvPicPr>
        <p:blipFill>
          <a:blip r:embed="rId4"/>
          <a:srcRect l="30988" t="44348" r="33654" b="35283"/>
          <a:stretch/>
        </p:blipFill>
        <p:spPr>
          <a:xfrm>
            <a:off x="189875" y="2493737"/>
            <a:ext cx="5808104" cy="1756716"/>
          </a:xfrm>
          <a:prstGeom prst="rect">
            <a:avLst/>
          </a:prstGeom>
        </p:spPr>
      </p:pic>
      <p:pic>
        <p:nvPicPr>
          <p:cNvPr id="12" name="Picture 11">
            <a:extLst>
              <a:ext uri="{FF2B5EF4-FFF2-40B4-BE49-F238E27FC236}">
                <a16:creationId xmlns:a16="http://schemas.microsoft.com/office/drawing/2014/main" id="{2621C9AB-D2B8-F25C-D221-59C957FEF580}"/>
              </a:ext>
            </a:extLst>
          </p:cNvPr>
          <p:cNvPicPr>
            <a:picLocks noChangeAspect="1"/>
          </p:cNvPicPr>
          <p:nvPr/>
        </p:nvPicPr>
        <p:blipFill>
          <a:blip r:embed="rId5"/>
          <a:srcRect l="31648" t="52511" r="37198" b="27119"/>
          <a:stretch/>
        </p:blipFill>
        <p:spPr>
          <a:xfrm>
            <a:off x="5513196" y="2390306"/>
            <a:ext cx="5840604" cy="2004890"/>
          </a:xfrm>
          <a:prstGeom prst="rect">
            <a:avLst/>
          </a:prstGeom>
        </p:spPr>
      </p:pic>
    </p:spTree>
    <p:extLst>
      <p:ext uri="{BB962C8B-B14F-4D97-AF65-F5344CB8AC3E}">
        <p14:creationId xmlns:p14="http://schemas.microsoft.com/office/powerpoint/2010/main" val="29967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4F50-49F1-DA4F-7C5B-5DA9BC431E12}"/>
              </a:ext>
            </a:extLst>
          </p:cNvPr>
          <p:cNvSpPr>
            <a:spLocks noGrp="1"/>
          </p:cNvSpPr>
          <p:nvPr>
            <p:ph type="title"/>
          </p:nvPr>
        </p:nvSpPr>
        <p:spPr/>
        <p:txBody>
          <a:bodyPr/>
          <a:lstStyle/>
          <a:p>
            <a:r>
              <a:rPr lang="en-GB" b="1" dirty="0">
                <a:latin typeface="ABC Diatype Black" panose="020B0A04040202060203" pitchFamily="34" charset="0"/>
              </a:rPr>
              <a:t>Where do we go from here?</a:t>
            </a:r>
          </a:p>
        </p:txBody>
      </p:sp>
      <p:pic>
        <p:nvPicPr>
          <p:cNvPr id="4" name="Image 7">
            <a:extLst>
              <a:ext uri="{FF2B5EF4-FFF2-40B4-BE49-F238E27FC236}">
                <a16:creationId xmlns:a16="http://schemas.microsoft.com/office/drawing/2014/main" id="{A5BD3A95-C823-0E09-D76B-6E700A58C541}"/>
              </a:ext>
            </a:extLst>
          </p:cNvPr>
          <p:cNvPicPr>
            <a:picLocks/>
          </p:cNvPicPr>
          <p:nvPr/>
        </p:nvPicPr>
        <p:blipFill>
          <a:blip r:embed="rId2" cstate="print"/>
          <a:stretch>
            <a:fillRect/>
          </a:stretch>
        </p:blipFill>
        <p:spPr>
          <a:xfrm>
            <a:off x="10187305" y="5996305"/>
            <a:ext cx="1166495" cy="315595"/>
          </a:xfrm>
          <a:prstGeom prst="rect">
            <a:avLst/>
          </a:prstGeom>
        </p:spPr>
      </p:pic>
      <p:pic>
        <p:nvPicPr>
          <p:cNvPr id="6" name="Picture 5">
            <a:extLst>
              <a:ext uri="{FF2B5EF4-FFF2-40B4-BE49-F238E27FC236}">
                <a16:creationId xmlns:a16="http://schemas.microsoft.com/office/drawing/2014/main" id="{BA5CB386-BBE6-384A-FB12-ECD6CDD69D16}"/>
              </a:ext>
            </a:extLst>
          </p:cNvPr>
          <p:cNvPicPr>
            <a:picLocks noChangeAspect="1"/>
          </p:cNvPicPr>
          <p:nvPr/>
        </p:nvPicPr>
        <p:blipFill>
          <a:blip r:embed="rId3"/>
          <a:srcRect l="34032" t="26997" r="50720" b="52828"/>
          <a:stretch/>
        </p:blipFill>
        <p:spPr>
          <a:xfrm>
            <a:off x="850274" y="1713170"/>
            <a:ext cx="2785365" cy="1934885"/>
          </a:xfrm>
          <a:prstGeom prst="rect">
            <a:avLst/>
          </a:prstGeom>
        </p:spPr>
      </p:pic>
      <p:pic>
        <p:nvPicPr>
          <p:cNvPr id="8" name="Picture 7">
            <a:extLst>
              <a:ext uri="{FF2B5EF4-FFF2-40B4-BE49-F238E27FC236}">
                <a16:creationId xmlns:a16="http://schemas.microsoft.com/office/drawing/2014/main" id="{E3AF0A9A-B135-0A23-B050-25C9B5ECA403}"/>
              </a:ext>
            </a:extLst>
          </p:cNvPr>
          <p:cNvPicPr>
            <a:picLocks noChangeAspect="1"/>
          </p:cNvPicPr>
          <p:nvPr/>
        </p:nvPicPr>
        <p:blipFill>
          <a:blip r:embed="rId3"/>
          <a:srcRect l="49501" t="47274" r="36129" b="27418"/>
          <a:stretch/>
        </p:blipFill>
        <p:spPr>
          <a:xfrm>
            <a:off x="2039738" y="3937798"/>
            <a:ext cx="2891145" cy="2673130"/>
          </a:xfrm>
          <a:prstGeom prst="rect">
            <a:avLst/>
          </a:prstGeom>
        </p:spPr>
      </p:pic>
      <p:pic>
        <p:nvPicPr>
          <p:cNvPr id="9" name="Picture 8">
            <a:extLst>
              <a:ext uri="{FF2B5EF4-FFF2-40B4-BE49-F238E27FC236}">
                <a16:creationId xmlns:a16="http://schemas.microsoft.com/office/drawing/2014/main" id="{36887FF7-D37D-4D27-FB4B-8ADC4ECA318A}"/>
              </a:ext>
            </a:extLst>
          </p:cNvPr>
          <p:cNvPicPr>
            <a:picLocks noChangeAspect="1"/>
          </p:cNvPicPr>
          <p:nvPr/>
        </p:nvPicPr>
        <p:blipFill>
          <a:blip r:embed="rId3"/>
          <a:srcRect l="34032" t="69698" r="50553" b="9890"/>
          <a:stretch/>
        </p:blipFill>
        <p:spPr>
          <a:xfrm>
            <a:off x="6096000" y="4139806"/>
            <a:ext cx="3232327" cy="2247110"/>
          </a:xfrm>
          <a:prstGeom prst="rect">
            <a:avLst/>
          </a:prstGeom>
        </p:spPr>
      </p:pic>
      <p:pic>
        <p:nvPicPr>
          <p:cNvPr id="10" name="Picture 9">
            <a:extLst>
              <a:ext uri="{FF2B5EF4-FFF2-40B4-BE49-F238E27FC236}">
                <a16:creationId xmlns:a16="http://schemas.microsoft.com/office/drawing/2014/main" id="{7B498C59-6D79-8652-E285-953E7D127491}"/>
              </a:ext>
            </a:extLst>
          </p:cNvPr>
          <p:cNvPicPr>
            <a:picLocks noChangeAspect="1"/>
          </p:cNvPicPr>
          <p:nvPr/>
        </p:nvPicPr>
        <p:blipFill>
          <a:blip r:embed="rId3"/>
          <a:srcRect l="33208" t="47535" r="51352" b="29584"/>
          <a:stretch/>
        </p:blipFill>
        <p:spPr>
          <a:xfrm>
            <a:off x="8077003" y="1690688"/>
            <a:ext cx="2888226" cy="2247110"/>
          </a:xfrm>
          <a:prstGeom prst="rect">
            <a:avLst/>
          </a:prstGeom>
        </p:spPr>
      </p:pic>
      <p:pic>
        <p:nvPicPr>
          <p:cNvPr id="11" name="Picture 10">
            <a:extLst>
              <a:ext uri="{FF2B5EF4-FFF2-40B4-BE49-F238E27FC236}">
                <a16:creationId xmlns:a16="http://schemas.microsoft.com/office/drawing/2014/main" id="{1B5B6159-E61E-B69A-C834-7B17765072C3}"/>
              </a:ext>
            </a:extLst>
          </p:cNvPr>
          <p:cNvPicPr>
            <a:picLocks noChangeAspect="1"/>
          </p:cNvPicPr>
          <p:nvPr/>
        </p:nvPicPr>
        <p:blipFill>
          <a:blip r:embed="rId3"/>
          <a:srcRect l="49683" t="26997" r="37097" b="51543"/>
          <a:stretch/>
        </p:blipFill>
        <p:spPr>
          <a:xfrm>
            <a:off x="4852225" y="1690857"/>
            <a:ext cx="2525858" cy="2152639"/>
          </a:xfrm>
          <a:prstGeom prst="rect">
            <a:avLst/>
          </a:prstGeom>
        </p:spPr>
      </p:pic>
    </p:spTree>
    <p:extLst>
      <p:ext uri="{BB962C8B-B14F-4D97-AF65-F5344CB8AC3E}">
        <p14:creationId xmlns:p14="http://schemas.microsoft.com/office/powerpoint/2010/main" val="334778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2DF7-231E-63BA-0611-587317AF0BD6}"/>
              </a:ext>
            </a:extLst>
          </p:cNvPr>
          <p:cNvSpPr>
            <a:spLocks noGrp="1"/>
          </p:cNvSpPr>
          <p:nvPr>
            <p:ph type="ctrTitle"/>
          </p:nvPr>
        </p:nvSpPr>
        <p:spPr>
          <a:xfrm>
            <a:off x="668593" y="571756"/>
            <a:ext cx="9144000" cy="2387600"/>
          </a:xfrm>
        </p:spPr>
        <p:txBody>
          <a:bodyPr/>
          <a:lstStyle/>
          <a:p>
            <a:pPr algn="l"/>
            <a:r>
              <a:rPr lang="en-GB" dirty="0">
                <a:latin typeface="ABC Diatype Black" panose="020B0A04040202060203" pitchFamily="34" charset="0"/>
              </a:rPr>
              <a:t>Thank you</a:t>
            </a:r>
          </a:p>
        </p:txBody>
      </p:sp>
      <p:sp>
        <p:nvSpPr>
          <p:cNvPr id="3" name="Subtitle 2">
            <a:extLst>
              <a:ext uri="{FF2B5EF4-FFF2-40B4-BE49-F238E27FC236}">
                <a16:creationId xmlns:a16="http://schemas.microsoft.com/office/drawing/2014/main" id="{C0ED85E9-C797-63C4-63DC-D19044AD6B4F}"/>
              </a:ext>
            </a:extLst>
          </p:cNvPr>
          <p:cNvSpPr>
            <a:spLocks noGrp="1"/>
          </p:cNvSpPr>
          <p:nvPr>
            <p:ph type="subTitle" idx="1"/>
          </p:nvPr>
        </p:nvSpPr>
        <p:spPr>
          <a:xfrm>
            <a:off x="668593" y="3267741"/>
            <a:ext cx="9144000" cy="1655762"/>
          </a:xfrm>
        </p:spPr>
        <p:txBody>
          <a:bodyPr/>
          <a:lstStyle/>
          <a:p>
            <a:pPr algn="l"/>
            <a:r>
              <a:rPr lang="en-GB" dirty="0">
                <a:latin typeface="ABC Diatype" panose="020B0504040202060203" pitchFamily="34" charset="0"/>
              </a:rPr>
              <a:t>More information: </a:t>
            </a:r>
          </a:p>
          <a:p>
            <a:pPr algn="l"/>
            <a:r>
              <a:rPr lang="en-GB" dirty="0">
                <a:solidFill>
                  <a:srgbClr val="0066FF"/>
                </a:solidFill>
                <a:latin typeface="ABC Diatype" panose="020B0504040202060203" pitchFamily="34" charset="0"/>
                <a:hlinkClick r:id="rId2">
                  <a:extLst>
                    <a:ext uri="{A12FA001-AC4F-418D-AE19-62706E023703}">
                      <ahyp:hlinkClr xmlns:ahyp="http://schemas.microsoft.com/office/drawing/2018/hyperlinkcolor" val="tx"/>
                    </a:ext>
                  </a:extLst>
                </a:hlinkClick>
              </a:rPr>
              <a:t>www.dacs.org.uk/advocacy/ai-and-artists</a:t>
            </a:r>
            <a:endParaRPr lang="en-GB" dirty="0">
              <a:solidFill>
                <a:srgbClr val="0066FF"/>
              </a:solidFill>
              <a:latin typeface="ABC Diatype" panose="020B0504040202060203" pitchFamily="34" charset="0"/>
            </a:endParaRPr>
          </a:p>
          <a:p>
            <a:pPr algn="l"/>
            <a:r>
              <a:rPr lang="en-GB" dirty="0">
                <a:latin typeface="ABC Diatype" panose="020B0504040202060203" pitchFamily="34" charset="0"/>
              </a:rPr>
              <a:t>@dacsforartists</a:t>
            </a:r>
          </a:p>
          <a:p>
            <a:pPr algn="l"/>
            <a:endParaRPr lang="en-GB" dirty="0">
              <a:latin typeface="ABC Diatype" panose="020B0504040202060203" pitchFamily="34" charset="0"/>
            </a:endParaRPr>
          </a:p>
        </p:txBody>
      </p:sp>
      <p:pic>
        <p:nvPicPr>
          <p:cNvPr id="4" name="Image 7">
            <a:extLst>
              <a:ext uri="{FF2B5EF4-FFF2-40B4-BE49-F238E27FC236}">
                <a16:creationId xmlns:a16="http://schemas.microsoft.com/office/drawing/2014/main" id="{7107ED68-DBF1-B43C-C291-512C20FAA356}"/>
              </a:ext>
            </a:extLst>
          </p:cNvPr>
          <p:cNvPicPr>
            <a:picLocks/>
          </p:cNvPicPr>
          <p:nvPr/>
        </p:nvPicPr>
        <p:blipFill>
          <a:blip r:embed="rId3" cstate="print"/>
          <a:stretch>
            <a:fillRect/>
          </a:stretch>
        </p:blipFill>
        <p:spPr>
          <a:xfrm>
            <a:off x="9278507" y="5542935"/>
            <a:ext cx="2294061" cy="660851"/>
          </a:xfrm>
          <a:prstGeom prst="rect">
            <a:avLst/>
          </a:prstGeom>
        </p:spPr>
      </p:pic>
    </p:spTree>
    <p:extLst>
      <p:ext uri="{BB962C8B-B14F-4D97-AF65-F5344CB8AC3E}">
        <p14:creationId xmlns:p14="http://schemas.microsoft.com/office/powerpoint/2010/main" val="291676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3072-D387-4E12-B39C-D2DCF4869C4D}"/>
              </a:ext>
            </a:extLst>
          </p:cNvPr>
          <p:cNvSpPr>
            <a:spLocks noGrp="1"/>
          </p:cNvSpPr>
          <p:nvPr>
            <p:ph type="ctrTitle"/>
          </p:nvPr>
        </p:nvSpPr>
        <p:spPr>
          <a:xfrm>
            <a:off x="2209800" y="2710538"/>
            <a:ext cx="7772400" cy="718455"/>
          </a:xfrm>
        </p:spPr>
        <p:txBody>
          <a:bodyPr>
            <a:normAutofit fontScale="90000"/>
          </a:bodyPr>
          <a:lstStyle/>
          <a:p>
            <a:r>
              <a:rPr lang="en-GB" sz="2800" b="1" dirty="0">
                <a:latin typeface="Garamond"/>
                <a:cs typeface="Garamond"/>
              </a:rPr>
              <a:t>ARTIFICIAL INTELLIGENCE &amp; </a:t>
            </a:r>
            <a:r>
              <a:rPr lang="en-GB" sz="2700" b="1" dirty="0">
                <a:effectLst/>
                <a:ea typeface="Calibri" panose="020F0502020204030204" pitchFamily="34" charset="0"/>
                <a:cs typeface="Times New Roman" panose="02020603050405020304" pitchFamily="18" charset="0"/>
              </a:rPr>
              <a:t>CONNOISSEURSHIP</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endParaRPr lang="en-GB" sz="2800" b="1" dirty="0">
              <a:latin typeface="Garamond"/>
              <a:cs typeface="Garamond"/>
            </a:endParaRPr>
          </a:p>
        </p:txBody>
      </p:sp>
      <p:sp>
        <p:nvSpPr>
          <p:cNvPr id="4" name="Content Placeholder 3">
            <a:extLst>
              <a:ext uri="{FF2B5EF4-FFF2-40B4-BE49-F238E27FC236}">
                <a16:creationId xmlns:a16="http://schemas.microsoft.com/office/drawing/2014/main" id="{ED5428BE-1069-49D1-9E10-3D895CA79F22}"/>
              </a:ext>
            </a:extLst>
          </p:cNvPr>
          <p:cNvSpPr>
            <a:spLocks noGrp="1"/>
          </p:cNvSpPr>
          <p:nvPr>
            <p:ph type="subTitle" idx="1"/>
          </p:nvPr>
        </p:nvSpPr>
        <p:spPr>
          <a:xfrm>
            <a:off x="2895600" y="3967840"/>
            <a:ext cx="6400800" cy="506186"/>
          </a:xfrm>
        </p:spPr>
        <p:txBody>
          <a:bodyPr>
            <a:normAutofit/>
          </a:bodyPr>
          <a:lstStyle/>
          <a:p>
            <a:pPr marL="0" indent="0" algn="ctr">
              <a:buNone/>
            </a:pPr>
            <a:r>
              <a:rPr lang="en-GB" sz="2400" b="1" dirty="0">
                <a:solidFill>
                  <a:schemeClr val="tx1"/>
                </a:solidFill>
                <a:latin typeface="Garamond"/>
                <a:cs typeface="Garamond"/>
              </a:rPr>
              <a:t>Charles Cochrane</a:t>
            </a:r>
          </a:p>
          <a:p>
            <a:pPr marL="0" indent="0" algn="ctr">
              <a:buNone/>
            </a:pPr>
            <a:endParaRPr lang="en-GB" sz="1800" dirty="0">
              <a:solidFill>
                <a:schemeClr val="tx1"/>
              </a:solidFill>
              <a:latin typeface="Garamond"/>
              <a:cs typeface="Garamond"/>
            </a:endParaRPr>
          </a:p>
          <a:p>
            <a:pPr marL="0" indent="0" algn="ctr">
              <a:buNone/>
            </a:pPr>
            <a:endParaRPr lang="en-GB" sz="1800" dirty="0">
              <a:solidFill>
                <a:schemeClr val="tx1"/>
              </a:solidFill>
              <a:latin typeface="Garamond"/>
              <a:cs typeface="Garamond"/>
            </a:endParaRPr>
          </a:p>
        </p:txBody>
      </p:sp>
      <p:sp>
        <p:nvSpPr>
          <p:cNvPr id="7" name="TextBox 6"/>
          <p:cNvSpPr txBox="1"/>
          <p:nvPr/>
        </p:nvSpPr>
        <p:spPr>
          <a:xfrm>
            <a:off x="3696177" y="428772"/>
            <a:ext cx="4638526" cy="1077218"/>
          </a:xfrm>
          <a:prstGeom prst="rect">
            <a:avLst/>
          </a:prstGeom>
          <a:noFill/>
        </p:spPr>
        <p:txBody>
          <a:bodyPr wrap="square" rtlCol="0">
            <a:spAutoFit/>
          </a:bodyPr>
          <a:lstStyle/>
          <a:p>
            <a:pPr algn="ctr"/>
            <a:r>
              <a:rPr lang="en-US" sz="3200" dirty="0"/>
              <a:t>COCHRANE ADAMS</a:t>
            </a:r>
            <a:endParaRPr lang="en-AU" sz="3200" dirty="0"/>
          </a:p>
          <a:p>
            <a:pPr algn="ctr"/>
            <a:r>
              <a:rPr lang="en-US" sz="3200" dirty="0"/>
              <a:t>FINE ART AGENTS</a:t>
            </a:r>
            <a:r>
              <a:rPr lang="en-AU" sz="3200" dirty="0"/>
              <a:t> </a:t>
            </a:r>
          </a:p>
        </p:txBody>
      </p:sp>
    </p:spTree>
    <p:extLst>
      <p:ext uri="{BB962C8B-B14F-4D97-AF65-F5344CB8AC3E}">
        <p14:creationId xmlns:p14="http://schemas.microsoft.com/office/powerpoint/2010/main" val="147256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z="2400" dirty="0"/>
              <a:t>COCHRANE ADAMS</a:t>
            </a:r>
            <a:br>
              <a:rPr lang="en-AU" sz="2400" dirty="0"/>
            </a:br>
            <a:r>
              <a:rPr lang="en-US" sz="2400" dirty="0"/>
              <a:t>FINE ART AGENTS</a:t>
            </a:r>
            <a:r>
              <a:rPr lang="en-AU" sz="2400" dirty="0"/>
              <a:t> </a:t>
            </a:r>
            <a:endParaRPr lang="en-US"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981200" y="1600201"/>
            <a:ext cx="8229600" cy="4784271"/>
          </a:xfrm>
        </p:spPr>
        <p:txBody>
          <a:bodyPr>
            <a:noAutofit/>
          </a:bodyPr>
          <a:lstStyle/>
          <a:p>
            <a:pPr marL="0" indent="0">
              <a:buNone/>
              <a:defRPr/>
            </a:pPr>
            <a:r>
              <a:rPr lang="en-US" dirty="0">
                <a:latin typeface="Garamond" panose="02020404030301010803" pitchFamily="18" charset="0"/>
                <a:cs typeface="Calibri" panose="020F0502020204030204" pitchFamily="34" charset="0"/>
              </a:rPr>
              <a:t>	</a:t>
            </a:r>
          </a:p>
          <a:p>
            <a:pPr marL="0" indent="0">
              <a:buNone/>
              <a:defRPr/>
            </a:pPr>
            <a:r>
              <a:rPr lang="en-US" b="1" dirty="0">
                <a:latin typeface="Garamond" panose="02020404030301010803" pitchFamily="18" charset="0"/>
                <a:cs typeface="Calibri" panose="020F0502020204030204" pitchFamily="34" charset="0"/>
              </a:rPr>
              <a:t>					 Connoisseurship</a:t>
            </a:r>
          </a:p>
          <a:p>
            <a:pPr marL="0" indent="0">
              <a:buNone/>
              <a:defRPr/>
            </a:pPr>
            <a:r>
              <a:rPr lang="en-US" dirty="0">
                <a:latin typeface="Garamond" panose="02020404030301010803" pitchFamily="18" charset="0"/>
                <a:cs typeface="Calibri" panose="020F0502020204030204" pitchFamily="34" charset="0"/>
              </a:rPr>
              <a:t> </a:t>
            </a:r>
          </a:p>
          <a:p>
            <a:pPr marL="0" indent="0">
              <a:buNone/>
              <a:defRPr/>
            </a:pPr>
            <a:r>
              <a:rPr lang="en-US" dirty="0">
                <a:latin typeface="Garamond" panose="02020404030301010803" pitchFamily="18" charset="0"/>
                <a:cs typeface="Calibri" panose="020F0502020204030204" pitchFamily="34" charset="0"/>
              </a:rPr>
              <a:t>	Society of Dilettanti, 18</a:t>
            </a:r>
            <a:r>
              <a:rPr lang="en-US" baseline="30000" dirty="0">
                <a:latin typeface="Garamond" panose="02020404030301010803" pitchFamily="18" charset="0"/>
                <a:cs typeface="Calibri" panose="020F0502020204030204" pitchFamily="34" charset="0"/>
              </a:rPr>
              <a:t>th</a:t>
            </a:r>
            <a:r>
              <a:rPr lang="en-US" dirty="0">
                <a:latin typeface="Garamond" panose="02020404030301010803" pitchFamily="18" charset="0"/>
                <a:cs typeface="Calibri" panose="020F0502020204030204" pitchFamily="34" charset="0"/>
              </a:rPr>
              <a:t> Century London</a:t>
            </a:r>
          </a:p>
          <a:p>
            <a:pPr marL="0" indent="0">
              <a:buNone/>
              <a:defRPr/>
            </a:pPr>
            <a:endParaRPr lang="en-US" dirty="0">
              <a:latin typeface="Garamond" panose="02020404030301010803" pitchFamily="18" charset="0"/>
              <a:cs typeface="Calibri" panose="020F0502020204030204" pitchFamily="34" charset="0"/>
            </a:endParaRPr>
          </a:p>
          <a:p>
            <a:pPr marL="0" indent="0">
              <a:buNone/>
              <a:defRPr/>
            </a:pPr>
            <a:r>
              <a:rPr lang="en-US" dirty="0">
                <a:latin typeface="Garamond" panose="02020404030301010803" pitchFamily="18" charset="0"/>
                <a:cs typeface="Calibri" panose="020F0502020204030204" pitchFamily="34" charset="0"/>
              </a:rPr>
              <a:t>	Aesthetics, Archaeology, Grand Tour</a:t>
            </a:r>
          </a:p>
          <a:p>
            <a:pPr marL="0" indent="0">
              <a:buNone/>
              <a:defRPr/>
            </a:pPr>
            <a:r>
              <a:rPr lang="en-US" dirty="0">
                <a:latin typeface="Garamond" panose="02020404030301010803" pitchFamily="18" charset="0"/>
                <a:cs typeface="Calibri" panose="020F0502020204030204" pitchFamily="34" charset="0"/>
              </a:rPr>
              <a:t>   Neoclassicism, Royal Academy </a:t>
            </a:r>
            <a:endParaRPr lang="en-US" sz="2400" dirty="0">
              <a:latin typeface="Garamond" panose="02020404030301010803" pitchFamily="18" charset="0"/>
              <a:cs typeface="Calibri" panose="020F0502020204030204" pitchFamily="34" charset="0"/>
            </a:endParaRPr>
          </a:p>
          <a:p>
            <a:pPr marL="457200" lvl="1" indent="0">
              <a:buNone/>
              <a:defRPr/>
            </a:pPr>
            <a:endParaRPr lang="en-US" sz="2000" dirty="0">
              <a:latin typeface="Garamond" panose="02020404030301010803" pitchFamily="18" charset="0"/>
              <a:cs typeface="Calibri" panose="020F0502020204030204" pitchFamily="34" charset="0"/>
            </a:endParaRPr>
          </a:p>
          <a:p>
            <a:pPr marL="457200" lvl="1" indent="0">
              <a:buNone/>
              <a:defRPr/>
            </a:pPr>
            <a:endParaRPr lang="en-US" sz="2000" dirty="0">
              <a:latin typeface="Garamond" panose="02020404030301010803" pitchFamily="18" charset="0"/>
              <a:cs typeface="Calibri" panose="020F0502020204030204" pitchFamily="34" charset="0"/>
            </a:endParaRPr>
          </a:p>
          <a:p>
            <a:pPr marL="457200" lvl="1" indent="0">
              <a:buNone/>
              <a:defRPr/>
            </a:pPr>
            <a:endParaRPr lang="en-US" sz="2000" dirty="0">
              <a:latin typeface="Garamond" panose="02020404030301010803" pitchFamily="18" charset="0"/>
              <a:cs typeface="Calibri" panose="020F0502020204030204" pitchFamily="34" charset="0"/>
            </a:endParaRPr>
          </a:p>
          <a:p>
            <a:pPr marL="457200" lvl="1" indent="0">
              <a:buNone/>
              <a:defRPr/>
            </a:pPr>
            <a:endParaRPr lang="en-US" sz="2000" dirty="0">
              <a:latin typeface="Garamond" panose="02020404030301010803" pitchFamily="18" charset="0"/>
              <a:cs typeface="Calibri" panose="020F0502020204030204" pitchFamily="34" charset="0"/>
            </a:endParaRPr>
          </a:p>
        </p:txBody>
      </p:sp>
      <p:sp>
        <p:nvSpPr>
          <p:cNvPr id="2" name="TextBox 1">
            <a:extLst>
              <a:ext uri="{FF2B5EF4-FFF2-40B4-BE49-F238E27FC236}">
                <a16:creationId xmlns:a16="http://schemas.microsoft.com/office/drawing/2014/main" id="{2EE9C0E4-1853-2340-A84F-7330452D429F}"/>
              </a:ext>
            </a:extLst>
          </p:cNvPr>
          <p:cNvSpPr txBox="1"/>
          <p:nvPr/>
        </p:nvSpPr>
        <p:spPr>
          <a:xfrm>
            <a:off x="5998030" y="685800"/>
            <a:ext cx="184731" cy="369332"/>
          </a:xfrm>
          <a:prstGeom prst="rect">
            <a:avLst/>
          </a:prstGeom>
          <a:noFill/>
        </p:spPr>
        <p:txBody>
          <a:bodyPr wrap="square" rtlCol="0">
            <a:spAutoFit/>
          </a:bodyPr>
          <a:lstStyle/>
          <a:p>
            <a:endParaRPr lang="en-US" sz="1800" dirty="0"/>
          </a:p>
        </p:txBody>
      </p:sp>
    </p:spTree>
    <p:extLst>
      <p:ext uri="{BB962C8B-B14F-4D97-AF65-F5344CB8AC3E}">
        <p14:creationId xmlns:p14="http://schemas.microsoft.com/office/powerpoint/2010/main" val="304417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64" t="12362" r="6257" b="12930"/>
          <a:stretch/>
        </p:blipFill>
        <p:spPr>
          <a:xfrm>
            <a:off x="4519086" y="281411"/>
            <a:ext cx="3317346" cy="851861"/>
          </a:xfrm>
          <a:prstGeom prst="rect">
            <a:avLst/>
          </a:prstGeom>
        </p:spPr>
      </p:pic>
    </p:spTree>
    <p:extLst>
      <p:ext uri="{BB962C8B-B14F-4D97-AF65-F5344CB8AC3E}">
        <p14:creationId xmlns:p14="http://schemas.microsoft.com/office/powerpoint/2010/main" val="116026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2400" dirty="0">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0BDDB56E-CF36-BB40-896F-65D0194F2C00}"/>
              </a:ext>
            </a:extLst>
          </p:cNvPr>
          <p:cNvSpPr txBox="1"/>
          <p:nvPr/>
        </p:nvSpPr>
        <p:spPr>
          <a:xfrm>
            <a:off x="6021562" y="5370550"/>
            <a:ext cx="3067048" cy="1569660"/>
          </a:xfrm>
          <a:prstGeom prst="rect">
            <a:avLst/>
          </a:prstGeom>
          <a:noFill/>
        </p:spPr>
        <p:txBody>
          <a:bodyPr wrap="square" rtlCol="0">
            <a:spAutoFit/>
          </a:bodyPr>
          <a:lstStyle/>
          <a:p>
            <a:pPr fontAlgn="base"/>
            <a:r>
              <a:rPr lang="en-AU" sz="1200" dirty="0">
                <a:latin typeface="Garamond" panose="02020404030301010803" pitchFamily="18" charset="0"/>
              </a:rPr>
              <a:t>Christie’s, online</a:t>
            </a:r>
          </a:p>
          <a:p>
            <a:pPr fontAlgn="base"/>
            <a:r>
              <a:rPr lang="en-AU" sz="1200" dirty="0">
                <a:latin typeface="Garamond" panose="02020404030301010803" pitchFamily="18" charset="0"/>
              </a:rPr>
              <a:t>New York, 11 March 2021</a:t>
            </a:r>
          </a:p>
          <a:p>
            <a:r>
              <a:rPr lang="en-AU" sz="1200" dirty="0">
                <a:latin typeface="Garamond" panose="02020404030301010803" pitchFamily="18" charset="0"/>
              </a:rPr>
              <a:t>Lot 1, </a:t>
            </a:r>
            <a:r>
              <a:rPr lang="en-AU" sz="1200" dirty="0" err="1">
                <a:latin typeface="Garamond" panose="02020404030301010803" pitchFamily="18" charset="0"/>
              </a:rPr>
              <a:t>Beeple</a:t>
            </a:r>
            <a:r>
              <a:rPr lang="en-AU" sz="1200" dirty="0">
                <a:latin typeface="Garamond" panose="02020404030301010803" pitchFamily="18" charset="0"/>
              </a:rPr>
              <a:t>, </a:t>
            </a:r>
            <a:r>
              <a:rPr lang="en-AU" sz="1200" i="1" dirty="0">
                <a:latin typeface="Garamond" panose="02020404030301010803" pitchFamily="18" charset="0"/>
              </a:rPr>
              <a:t>Every Days: The First 5000 Days One, </a:t>
            </a:r>
            <a:r>
              <a:rPr lang="en-AU" sz="1200" dirty="0">
                <a:latin typeface="Garamond" panose="02020404030301010803" pitchFamily="18" charset="0"/>
              </a:rPr>
              <a:t>2021</a:t>
            </a:r>
            <a:br>
              <a:rPr lang="en-AU" sz="1200" dirty="0">
                <a:latin typeface="Garamond" panose="02020404030301010803" pitchFamily="18" charset="0"/>
              </a:rPr>
            </a:br>
            <a:r>
              <a:rPr lang="en-AU" sz="1200" dirty="0">
                <a:latin typeface="Garamond" panose="02020404030301010803" pitchFamily="18" charset="0"/>
              </a:rPr>
              <a:t>Estimate unknown. Lot sold: 69,356,250 USD</a:t>
            </a:r>
          </a:p>
          <a:p>
            <a:r>
              <a:rPr lang="en-US" sz="1200" dirty="0">
                <a:latin typeface="Garamond" panose="02020404030301010803" pitchFamily="18" charset="0"/>
              </a:rPr>
              <a:t>(</a:t>
            </a:r>
            <a:r>
              <a:rPr lang="en-US" sz="1200" dirty="0" err="1">
                <a:latin typeface="Garamond" panose="02020404030301010803" pitchFamily="18" charset="0"/>
              </a:rPr>
              <a:t>inclu</a:t>
            </a:r>
            <a:r>
              <a:rPr lang="en-US" sz="1200" dirty="0">
                <a:latin typeface="Garamond" panose="02020404030301010803" pitchFamily="18" charset="0"/>
              </a:rPr>
              <a:t>. Premium)</a:t>
            </a:r>
            <a:endParaRPr lang="en-AU" sz="1200" dirty="0">
              <a:latin typeface="Garamond" panose="02020404030301010803" pitchFamily="18" charset="0"/>
            </a:endParaRPr>
          </a:p>
          <a:p>
            <a:endParaRPr lang="en-AU" sz="1200" dirty="0">
              <a:latin typeface="Garamond" panose="02020404030301010803" pitchFamily="18" charset="0"/>
            </a:endParaRPr>
          </a:p>
          <a:p>
            <a:pPr algn="ctr"/>
            <a:endParaRPr lang="en-US" sz="1200" dirty="0">
              <a:latin typeface="Garamond" panose="02020404030301010803" pitchFamily="18" charset="0"/>
            </a:endParaRPr>
          </a:p>
        </p:txBody>
      </p:sp>
      <p:pic>
        <p:nvPicPr>
          <p:cNvPr id="8" name="Picture 7">
            <a:extLst>
              <a:ext uri="{FF2B5EF4-FFF2-40B4-BE49-F238E27FC236}">
                <a16:creationId xmlns:a16="http://schemas.microsoft.com/office/drawing/2014/main" id="{5C15BFED-D10E-EA44-8948-07E7AC694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917" y="365921"/>
            <a:ext cx="4287591" cy="1255348"/>
          </a:xfrm>
          <a:prstGeom prst="rect">
            <a:avLst/>
          </a:prstGeom>
        </p:spPr>
      </p:pic>
      <p:sp>
        <p:nvSpPr>
          <p:cNvPr id="11" name="TextBox 10">
            <a:extLst>
              <a:ext uri="{FF2B5EF4-FFF2-40B4-BE49-F238E27FC236}">
                <a16:creationId xmlns:a16="http://schemas.microsoft.com/office/drawing/2014/main" id="{B6D03674-0BEB-A248-AD8D-E32310523831}"/>
              </a:ext>
            </a:extLst>
          </p:cNvPr>
          <p:cNvSpPr txBox="1"/>
          <p:nvPr/>
        </p:nvSpPr>
        <p:spPr>
          <a:xfrm>
            <a:off x="3147604" y="5370555"/>
            <a:ext cx="3067049" cy="1569660"/>
          </a:xfrm>
          <a:prstGeom prst="rect">
            <a:avLst/>
          </a:prstGeom>
          <a:noFill/>
        </p:spPr>
        <p:txBody>
          <a:bodyPr wrap="square" rtlCol="0">
            <a:spAutoFit/>
          </a:bodyPr>
          <a:lstStyle/>
          <a:p>
            <a:pPr fontAlgn="base"/>
            <a:r>
              <a:rPr lang="en-AU" sz="1200" dirty="0">
                <a:latin typeface="Garamond" panose="02020404030301010803" pitchFamily="18" charset="0"/>
              </a:rPr>
              <a:t>Christie’s, 21st Century Evening Sale</a:t>
            </a:r>
          </a:p>
          <a:p>
            <a:pPr fontAlgn="base"/>
            <a:r>
              <a:rPr lang="en-AU" sz="1200" dirty="0">
                <a:latin typeface="Garamond" panose="02020404030301010803" pitchFamily="18" charset="0"/>
              </a:rPr>
              <a:t>New York, 09 November 2021</a:t>
            </a:r>
          </a:p>
          <a:p>
            <a:r>
              <a:rPr lang="en-AU" sz="1200" dirty="0">
                <a:latin typeface="Garamond" panose="02020404030301010803" pitchFamily="18" charset="0"/>
              </a:rPr>
              <a:t>Lot 7a, </a:t>
            </a:r>
            <a:r>
              <a:rPr lang="en-AU" sz="1200" dirty="0" err="1">
                <a:latin typeface="Garamond" panose="02020404030301010803" pitchFamily="18" charset="0"/>
              </a:rPr>
              <a:t>Beeple</a:t>
            </a:r>
            <a:r>
              <a:rPr lang="en-AU" sz="1200" dirty="0">
                <a:latin typeface="Garamond" panose="02020404030301010803" pitchFamily="18" charset="0"/>
              </a:rPr>
              <a:t> (B. 1981), </a:t>
            </a:r>
            <a:r>
              <a:rPr lang="en-AU" sz="1200" i="1" dirty="0">
                <a:latin typeface="Garamond" panose="02020404030301010803" pitchFamily="18" charset="0"/>
              </a:rPr>
              <a:t>Human One, </a:t>
            </a:r>
            <a:r>
              <a:rPr lang="en-AU" sz="1200" dirty="0">
                <a:latin typeface="Garamond" panose="02020404030301010803" pitchFamily="18" charset="0"/>
              </a:rPr>
              <a:t>2021</a:t>
            </a:r>
          </a:p>
          <a:p>
            <a:r>
              <a:rPr lang="en-AU" sz="1200" dirty="0">
                <a:latin typeface="Garamond" panose="02020404030301010803" pitchFamily="18" charset="0"/>
              </a:rPr>
              <a:t>kinetic video sculpture</a:t>
            </a:r>
            <a:br>
              <a:rPr lang="en-AU" sz="1200" dirty="0">
                <a:latin typeface="Garamond" panose="02020404030301010803" pitchFamily="18" charset="0"/>
              </a:rPr>
            </a:br>
            <a:r>
              <a:rPr lang="en-AU" sz="1200" dirty="0">
                <a:latin typeface="Garamond" panose="02020404030301010803" pitchFamily="18" charset="0"/>
              </a:rPr>
              <a:t>Estimate on request. Lot sold: 28,985,000 USD</a:t>
            </a:r>
          </a:p>
          <a:p>
            <a:r>
              <a:rPr lang="en-US" sz="1200" dirty="0">
                <a:latin typeface="Garamond" panose="02020404030301010803" pitchFamily="18" charset="0"/>
              </a:rPr>
              <a:t>(</a:t>
            </a:r>
            <a:r>
              <a:rPr lang="en-US" sz="1200" dirty="0" err="1">
                <a:latin typeface="Garamond" panose="02020404030301010803" pitchFamily="18" charset="0"/>
              </a:rPr>
              <a:t>inclu</a:t>
            </a:r>
            <a:r>
              <a:rPr lang="en-US" sz="1200" dirty="0">
                <a:latin typeface="Garamond" panose="02020404030301010803" pitchFamily="18" charset="0"/>
              </a:rPr>
              <a:t>. Premium)</a:t>
            </a:r>
            <a:endParaRPr lang="en-AU" sz="1200" dirty="0">
              <a:latin typeface="Garamond" panose="02020404030301010803" pitchFamily="18" charset="0"/>
            </a:endParaRPr>
          </a:p>
          <a:p>
            <a:endParaRPr lang="en-AU" sz="1200" dirty="0">
              <a:latin typeface="Garamond" panose="02020404030301010803" pitchFamily="18" charset="0"/>
            </a:endParaRPr>
          </a:p>
          <a:p>
            <a:pPr algn="ctr"/>
            <a:endParaRPr lang="en-US" sz="1200" dirty="0">
              <a:latin typeface="Garamond" panose="02020404030301010803" pitchFamily="18" charset="0"/>
            </a:endParaRPr>
          </a:p>
        </p:txBody>
      </p:sp>
      <p:sp>
        <p:nvSpPr>
          <p:cNvPr id="12" name="TextBox 11">
            <a:extLst>
              <a:ext uri="{FF2B5EF4-FFF2-40B4-BE49-F238E27FC236}">
                <a16:creationId xmlns:a16="http://schemas.microsoft.com/office/drawing/2014/main" id="{3AB1402B-10C9-8848-9F45-9F90227A3F74}"/>
              </a:ext>
            </a:extLst>
          </p:cNvPr>
          <p:cNvSpPr txBox="1"/>
          <p:nvPr/>
        </p:nvSpPr>
        <p:spPr>
          <a:xfrm>
            <a:off x="9049866" y="6570880"/>
            <a:ext cx="1329595" cy="461665"/>
          </a:xfrm>
          <a:prstGeom prst="rect">
            <a:avLst/>
          </a:prstGeom>
          <a:noFill/>
        </p:spPr>
        <p:txBody>
          <a:bodyPr wrap="square" rtlCol="0">
            <a:spAutoFit/>
          </a:bodyPr>
          <a:lstStyle/>
          <a:p>
            <a:r>
              <a:rPr lang="en-AU" sz="1200" dirty="0">
                <a:latin typeface="Garamond" panose="02020404030301010803" pitchFamily="18" charset="0"/>
              </a:rPr>
              <a:t>Image © Christie’s</a:t>
            </a:r>
            <a:endParaRPr lang="en-US" sz="1200" dirty="0">
              <a:latin typeface="Garamond" panose="02020404030301010803" pitchFamily="18" charset="0"/>
            </a:endParaRPr>
          </a:p>
          <a:p>
            <a:endParaRPr lang="en-US" sz="1200" dirty="0"/>
          </a:p>
        </p:txBody>
      </p:sp>
    </p:spTree>
    <p:extLst>
      <p:ext uri="{BB962C8B-B14F-4D97-AF65-F5344CB8AC3E}">
        <p14:creationId xmlns:p14="http://schemas.microsoft.com/office/powerpoint/2010/main" val="139153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F286-D91C-4A3C-E3EB-4D09EF17ADD5}"/>
            </a:ext>
          </a:extLst>
        </p:cNvPr>
        <p:cNvGrpSpPr/>
        <p:nvPr/>
      </p:nvGrpSpPr>
      <p:grpSpPr>
        <a:xfrm>
          <a:off x="0" y="0"/>
          <a:ext cx="0" cy="0"/>
          <a:chOff x="0" y="0"/>
          <a:chExt cx="0" cy="0"/>
        </a:xfrm>
      </p:grpSpPr>
      <p:sp>
        <p:nvSpPr>
          <p:cNvPr id="17410" name="Title 1">
            <a:extLst>
              <a:ext uri="{FF2B5EF4-FFF2-40B4-BE49-F238E27FC236}">
                <a16:creationId xmlns:a16="http://schemas.microsoft.com/office/drawing/2014/main" id="{6FC8F54D-7AD4-AECF-46E7-C619D757FA4F}"/>
              </a:ext>
            </a:extLst>
          </p:cNvPr>
          <p:cNvSpPr>
            <a:spLocks noGrp="1"/>
          </p:cNvSpPr>
          <p:nvPr>
            <p:ph type="title"/>
          </p:nvPr>
        </p:nvSpPr>
        <p:spPr/>
        <p:txBody>
          <a:bodyPr>
            <a:normAutofit/>
          </a:bodyPr>
          <a:lstStyle/>
          <a:p>
            <a:r>
              <a:rPr lang="en-US" sz="2400" dirty="0"/>
              <a:t>COCHRANE ADAMS</a:t>
            </a:r>
            <a:br>
              <a:rPr lang="en-AU" sz="2400" dirty="0"/>
            </a:br>
            <a:r>
              <a:rPr lang="en-US" sz="2400" dirty="0"/>
              <a:t>FINE ART AGENTS</a:t>
            </a:r>
            <a:r>
              <a:rPr lang="en-AU" sz="2400" dirty="0"/>
              <a:t> </a:t>
            </a:r>
            <a:endParaRPr lang="en-US" sz="2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CCE3A83-30EA-559B-7017-D06892BCFD2A}"/>
              </a:ext>
            </a:extLst>
          </p:cNvPr>
          <p:cNvSpPr>
            <a:spLocks noGrp="1"/>
          </p:cNvSpPr>
          <p:nvPr>
            <p:ph idx="1"/>
          </p:nvPr>
        </p:nvSpPr>
        <p:spPr>
          <a:xfrm>
            <a:off x="1981200" y="1600201"/>
            <a:ext cx="8229600" cy="4784271"/>
          </a:xfrm>
        </p:spPr>
        <p:txBody>
          <a:bodyPr>
            <a:noAutofit/>
          </a:bodyPr>
          <a:lstStyle/>
          <a:p>
            <a:pPr marL="0" indent="0">
              <a:buNone/>
              <a:defRPr/>
            </a:pPr>
            <a:endParaRPr lang="en-US" sz="2400" dirty="0">
              <a:latin typeface="Garamond" panose="02020404030301010803" pitchFamily="18" charset="0"/>
              <a:cs typeface="Calibri" panose="020F0502020204030204" pitchFamily="34" charset="0"/>
            </a:endParaRPr>
          </a:p>
          <a:p>
            <a:pPr marL="457200" lvl="1" indent="0">
              <a:buNone/>
              <a:defRPr/>
            </a:pPr>
            <a:r>
              <a:rPr lang="en-US" sz="2000" dirty="0">
                <a:cs typeface="Calibri" panose="020F0502020204030204" pitchFamily="34" charset="0"/>
              </a:rPr>
              <a:t>					</a:t>
            </a:r>
            <a:r>
              <a:rPr lang="en-US" sz="2000" b="1" dirty="0">
                <a:cs typeface="Calibri" panose="020F0502020204030204" pitchFamily="34" charset="0"/>
              </a:rPr>
              <a:t>	</a:t>
            </a:r>
            <a:r>
              <a:rPr lang="en-US" b="1" dirty="0">
                <a:cs typeface="Calibri" panose="020F0502020204030204" pitchFamily="34" charset="0"/>
              </a:rPr>
              <a:t>AI &amp; ART</a:t>
            </a:r>
          </a:p>
          <a:p>
            <a:pPr marL="457200" lvl="1" indent="0">
              <a:buNone/>
              <a:defRPr/>
            </a:pPr>
            <a:endParaRPr lang="en-US" b="1" dirty="0">
              <a:cs typeface="Calibri" panose="020F0502020204030204" pitchFamily="34" charset="0"/>
            </a:endParaRPr>
          </a:p>
          <a:p>
            <a:pPr marL="914400" lvl="1" indent="-457200">
              <a:buAutoNum type="arabicPeriod"/>
              <a:defRPr/>
            </a:pPr>
            <a:r>
              <a:rPr lang="en-US" sz="2000" dirty="0">
                <a:cs typeface="Calibri" panose="020F0502020204030204" pitchFamily="34" charset="0"/>
              </a:rPr>
              <a:t>Pick images and amend</a:t>
            </a:r>
          </a:p>
          <a:p>
            <a:pPr marL="457200" lvl="1" indent="0">
              <a:buNone/>
              <a:defRPr/>
            </a:pPr>
            <a:endParaRPr lang="en-US" sz="2000" dirty="0">
              <a:cs typeface="Calibri" panose="020F0502020204030204" pitchFamily="34" charset="0"/>
            </a:endParaRPr>
          </a:p>
          <a:p>
            <a:pPr marL="457200" lvl="1" indent="0">
              <a:buNone/>
              <a:defRPr/>
            </a:pPr>
            <a:r>
              <a:rPr lang="en-US" sz="2000" dirty="0">
                <a:cs typeface="Calibri" panose="020F0502020204030204" pitchFamily="34" charset="0"/>
              </a:rPr>
              <a:t>2. Existing Images and Tagging meaning/labelling</a:t>
            </a:r>
          </a:p>
          <a:p>
            <a:pPr marL="457200" lvl="1" indent="0">
              <a:buNone/>
              <a:defRPr/>
            </a:pPr>
            <a:r>
              <a:rPr lang="en-US" sz="2000" dirty="0">
                <a:solidFill>
                  <a:srgbClr val="000000"/>
                </a:solidFill>
                <a:effectLst/>
                <a:ea typeface="Times New Roman" panose="02020603050405020304" pitchFamily="18" charset="0"/>
                <a:cs typeface="Times New Roman" panose="02020603050405020304" pitchFamily="18" charset="0"/>
              </a:rPr>
              <a:t>MOMA   </a:t>
            </a:r>
            <a:r>
              <a:rPr lang="en-US" sz="2000" dirty="0" err="1">
                <a:solidFill>
                  <a:srgbClr val="000000"/>
                </a:solidFill>
                <a:effectLst/>
                <a:ea typeface="Times New Roman" panose="02020603050405020304" pitchFamily="18" charset="0"/>
                <a:cs typeface="Times New Roman" panose="02020603050405020304" pitchFamily="18" charset="0"/>
              </a:rPr>
              <a:t>Algorhythms</a:t>
            </a:r>
            <a:r>
              <a:rPr lang="en-US" sz="2000" dirty="0">
                <a:solidFill>
                  <a:srgbClr val="000000"/>
                </a:solidFill>
                <a:effectLst/>
                <a:ea typeface="Times New Roman" panose="02020603050405020304" pitchFamily="18" charset="0"/>
                <a:cs typeface="Times New Roman" panose="02020603050405020304" pitchFamily="18" charset="0"/>
              </a:rPr>
              <a:t> – Black Box </a:t>
            </a:r>
          </a:p>
          <a:p>
            <a:pPr marL="457200" lvl="1" indent="0">
              <a:buNone/>
              <a:defRPr/>
            </a:pPr>
            <a:r>
              <a:rPr lang="en-US" sz="2000" dirty="0">
                <a:solidFill>
                  <a:srgbClr val="000000"/>
                </a:solidFill>
                <a:ea typeface="Cambria" panose="02040503050406030204" pitchFamily="18" charset="0"/>
                <a:cs typeface="Times New Roman" panose="02020603050405020304" pitchFamily="18" charset="0"/>
              </a:rPr>
              <a:t>3. Politics/Control/Bias/Corporations – 1984/Brave New World?</a:t>
            </a:r>
          </a:p>
          <a:p>
            <a:pPr marL="457200" lvl="1" indent="0">
              <a:buNone/>
              <a:defRPr/>
            </a:pPr>
            <a:r>
              <a:rPr lang="en-US" sz="2000" dirty="0">
                <a:solidFill>
                  <a:srgbClr val="000000"/>
                </a:solidFill>
                <a:effectLst/>
                <a:ea typeface="Cambria" panose="02040503050406030204" pitchFamily="18" charset="0"/>
                <a:cs typeface="Times New Roman" panose="02020603050405020304" pitchFamily="18" charset="0"/>
              </a:rPr>
              <a:t>4. Real/U</a:t>
            </a:r>
            <a:r>
              <a:rPr lang="en-US" sz="2000" dirty="0">
                <a:solidFill>
                  <a:srgbClr val="000000"/>
                </a:solidFill>
                <a:ea typeface="Cambria" panose="02040503050406030204" pitchFamily="18" charset="0"/>
                <a:cs typeface="Times New Roman" panose="02020603050405020304" pitchFamily="18" charset="0"/>
              </a:rPr>
              <a:t>nreal/Artist/Machine</a:t>
            </a:r>
          </a:p>
          <a:p>
            <a:pPr marL="457200" lvl="1" indent="0">
              <a:buNone/>
              <a:defRPr/>
            </a:pPr>
            <a:r>
              <a:rPr lang="en-US" sz="2000" dirty="0">
                <a:solidFill>
                  <a:srgbClr val="000000"/>
                </a:solidFill>
                <a:effectLst/>
                <a:ea typeface="Cambria" panose="02040503050406030204" pitchFamily="18" charset="0"/>
                <a:cs typeface="Times New Roman" panose="02020603050405020304" pitchFamily="18" charset="0"/>
              </a:rPr>
              <a:t>5. Artists – People/Machine?</a:t>
            </a:r>
            <a:endParaRPr lang="en-GB" sz="2000" dirty="0">
              <a:effectLst/>
              <a:ea typeface="Cambria" panose="02040503050406030204" pitchFamily="18" charset="0"/>
              <a:cs typeface="Times New Roman" panose="02020603050405020304" pitchFamily="18" charset="0"/>
            </a:endParaRPr>
          </a:p>
          <a:p>
            <a:pPr marL="457200" lvl="1" indent="0">
              <a:buNone/>
              <a:defRPr/>
            </a:pPr>
            <a:r>
              <a:rPr lang="en-US" sz="2000" dirty="0">
                <a:latin typeface="Garamond" panose="02020404030301010803" pitchFamily="18" charset="0"/>
                <a:cs typeface="Calibri" panose="020F0502020204030204" pitchFamily="34" charset="0"/>
              </a:rPr>
              <a:t> </a:t>
            </a:r>
          </a:p>
          <a:p>
            <a:pPr marL="457200" lvl="1" indent="0">
              <a:buNone/>
              <a:defRPr/>
            </a:pPr>
            <a:r>
              <a:rPr lang="en-US" sz="2000" dirty="0">
                <a:latin typeface="Garamond" panose="02020404030301010803" pitchFamily="18" charset="0"/>
                <a:cs typeface="Calibri" panose="020F0502020204030204" pitchFamily="34" charset="0"/>
              </a:rPr>
              <a:t>6. Connoisseurship?</a:t>
            </a:r>
          </a:p>
          <a:p>
            <a:pPr marL="457200" lvl="1" indent="0">
              <a:buNone/>
              <a:defRPr/>
            </a:pPr>
            <a:endParaRPr lang="en-US" sz="2000" dirty="0">
              <a:latin typeface="Garamond" panose="02020404030301010803" pitchFamily="18" charset="0"/>
              <a:cs typeface="Calibri" panose="020F0502020204030204" pitchFamily="34" charset="0"/>
            </a:endParaRPr>
          </a:p>
          <a:p>
            <a:pPr marL="457200" lvl="1" indent="0">
              <a:buNone/>
              <a:defRPr/>
            </a:pPr>
            <a:endParaRPr lang="en-US" sz="2000" dirty="0">
              <a:latin typeface="Garamond" panose="02020404030301010803" pitchFamily="18" charset="0"/>
              <a:cs typeface="Calibri" panose="020F0502020204030204" pitchFamily="34" charset="0"/>
            </a:endParaRPr>
          </a:p>
          <a:p>
            <a:pPr marL="457200" lvl="1" indent="0">
              <a:buNone/>
              <a:defRPr/>
            </a:pPr>
            <a:endParaRPr lang="en-US" sz="2000" dirty="0">
              <a:latin typeface="Garamond" panose="02020404030301010803" pitchFamily="18" charset="0"/>
              <a:cs typeface="Calibri" panose="020F0502020204030204" pitchFamily="34" charset="0"/>
            </a:endParaRPr>
          </a:p>
        </p:txBody>
      </p:sp>
      <p:sp>
        <p:nvSpPr>
          <p:cNvPr id="2" name="TextBox 1">
            <a:extLst>
              <a:ext uri="{FF2B5EF4-FFF2-40B4-BE49-F238E27FC236}">
                <a16:creationId xmlns:a16="http://schemas.microsoft.com/office/drawing/2014/main" id="{8CE0037F-FEB3-0510-EC54-D79DF972E66C}"/>
              </a:ext>
            </a:extLst>
          </p:cNvPr>
          <p:cNvSpPr txBox="1"/>
          <p:nvPr/>
        </p:nvSpPr>
        <p:spPr>
          <a:xfrm>
            <a:off x="5998030" y="685800"/>
            <a:ext cx="184731" cy="369332"/>
          </a:xfrm>
          <a:prstGeom prst="rect">
            <a:avLst/>
          </a:prstGeom>
          <a:noFill/>
        </p:spPr>
        <p:txBody>
          <a:bodyPr wrap="square" rtlCol="0">
            <a:spAutoFit/>
          </a:bodyPr>
          <a:lstStyle/>
          <a:p>
            <a:endParaRPr lang="en-US" sz="1800" dirty="0"/>
          </a:p>
        </p:txBody>
      </p:sp>
    </p:spTree>
    <p:extLst>
      <p:ext uri="{BB962C8B-B14F-4D97-AF65-F5344CB8AC3E}">
        <p14:creationId xmlns:p14="http://schemas.microsoft.com/office/powerpoint/2010/main" val="294271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40B5887D-D958-1BB5-0174-057A56E5ED99}"/>
              </a:ext>
            </a:extLst>
          </p:cNvPr>
          <p:cNvPicPr>
            <a:picLocks/>
          </p:cNvPicPr>
          <p:nvPr/>
        </p:nvPicPr>
        <p:blipFill>
          <a:blip r:embed="rId2" cstate="print"/>
          <a:stretch>
            <a:fillRect/>
          </a:stretch>
        </p:blipFill>
        <p:spPr>
          <a:xfrm>
            <a:off x="10271564" y="6154102"/>
            <a:ext cx="1166495" cy="315595"/>
          </a:xfrm>
          <a:prstGeom prst="rect">
            <a:avLst/>
          </a:prstGeom>
        </p:spPr>
      </p:pic>
      <p:sp>
        <p:nvSpPr>
          <p:cNvPr id="2" name="Title 1">
            <a:extLst>
              <a:ext uri="{FF2B5EF4-FFF2-40B4-BE49-F238E27FC236}">
                <a16:creationId xmlns:a16="http://schemas.microsoft.com/office/drawing/2014/main" id="{1842AE79-34B2-D2DE-0D8E-F656E2C57D01}"/>
              </a:ext>
            </a:extLst>
          </p:cNvPr>
          <p:cNvSpPr>
            <a:spLocks noGrp="1"/>
          </p:cNvSpPr>
          <p:nvPr>
            <p:ph type="title"/>
          </p:nvPr>
        </p:nvSpPr>
        <p:spPr/>
        <p:txBody>
          <a:bodyPr/>
          <a:lstStyle/>
          <a:p>
            <a:r>
              <a:rPr lang="en-GB" b="1" dirty="0">
                <a:latin typeface="ABC Diatype Black" panose="020B0A04040202060203" pitchFamily="34" charset="0"/>
              </a:rPr>
              <a:t>Introduction to DACS</a:t>
            </a:r>
          </a:p>
        </p:txBody>
      </p:sp>
      <p:sp>
        <p:nvSpPr>
          <p:cNvPr id="3" name="Content Placeholder 2">
            <a:extLst>
              <a:ext uri="{FF2B5EF4-FFF2-40B4-BE49-F238E27FC236}">
                <a16:creationId xmlns:a16="http://schemas.microsoft.com/office/drawing/2014/main" id="{7A06DE52-36FE-59CF-DB0A-AB59476CE22B}"/>
              </a:ext>
            </a:extLst>
          </p:cNvPr>
          <p:cNvSpPr>
            <a:spLocks noGrp="1"/>
          </p:cNvSpPr>
          <p:nvPr>
            <p:ph idx="1"/>
          </p:nvPr>
        </p:nvSpPr>
        <p:spPr/>
        <p:txBody>
          <a:bodyPr>
            <a:normAutofit/>
          </a:bodyPr>
          <a:lstStyle/>
          <a:p>
            <a:pPr marL="0" indent="0">
              <a:buNone/>
            </a:pPr>
            <a:r>
              <a:rPr lang="en-GB" sz="2000" dirty="0">
                <a:latin typeface="ABC Diatype" panose="020B0504040202060203" pitchFamily="34" charset="0"/>
              </a:rPr>
              <a:t>Collective rights management organisation established in 1984</a:t>
            </a:r>
          </a:p>
          <a:p>
            <a:pPr marL="0" indent="0">
              <a:buNone/>
            </a:pPr>
            <a:endParaRPr lang="en-GB" sz="2000" dirty="0">
              <a:latin typeface="ABC Diatype" panose="020B0504040202060203" pitchFamily="34" charset="0"/>
            </a:endParaRPr>
          </a:p>
          <a:p>
            <a:pPr marL="0" indent="0">
              <a:buNone/>
            </a:pPr>
            <a:r>
              <a:rPr lang="en-GB" sz="2000" dirty="0">
                <a:latin typeface="ABC Diatype" panose="020B0504040202060203" pitchFamily="34" charset="0"/>
              </a:rPr>
              <a:t>Managing rights of visual artists including:</a:t>
            </a:r>
          </a:p>
          <a:p>
            <a:pPr lvl="1"/>
            <a:r>
              <a:rPr lang="en-GB" sz="1800" dirty="0">
                <a:latin typeface="ABC Diatype" panose="020B0504040202060203" pitchFamily="34" charset="0"/>
              </a:rPr>
              <a:t>Fine artists (sculptors, painters, works selling on art market)</a:t>
            </a:r>
          </a:p>
          <a:p>
            <a:pPr lvl="1"/>
            <a:r>
              <a:rPr lang="en-GB" sz="1800" dirty="0">
                <a:latin typeface="ABC Diatype" panose="020B0504040202060203" pitchFamily="34" charset="0"/>
              </a:rPr>
              <a:t>Photographers, illustrators, ‘commercial’ artists</a:t>
            </a:r>
          </a:p>
          <a:p>
            <a:pPr lvl="1"/>
            <a:endParaRPr lang="en-GB" sz="1800" dirty="0">
              <a:latin typeface="ABC Diatype" panose="020B0504040202060203" pitchFamily="34" charset="0"/>
            </a:endParaRPr>
          </a:p>
          <a:p>
            <a:pPr marL="0" indent="0">
              <a:buNone/>
            </a:pPr>
            <a:r>
              <a:rPr lang="en-GB" sz="2000" dirty="0">
                <a:latin typeface="ABC Diatype" panose="020B0504040202060203" pitchFamily="34" charset="0"/>
              </a:rPr>
              <a:t>Licensing © in artists’ works through collective licensing schemes (secondary uses), direct licensing (e.g. book publishing) and Artist’s Resale Right</a:t>
            </a:r>
          </a:p>
          <a:p>
            <a:pPr marL="0" indent="0">
              <a:buNone/>
            </a:pPr>
            <a:endParaRPr lang="en-GB" sz="2000" dirty="0">
              <a:latin typeface="ABC Diatype" panose="020B0504040202060203" pitchFamily="34" charset="0"/>
            </a:endParaRPr>
          </a:p>
          <a:p>
            <a:pPr marL="0" indent="0">
              <a:buNone/>
            </a:pPr>
            <a:r>
              <a:rPr lang="en-GB" sz="2000" dirty="0">
                <a:latin typeface="ABC Diatype" panose="020B0504040202060203" pitchFamily="34" charset="0"/>
              </a:rPr>
              <a:t>Policy work: engaging with Government to ensure a fair and robust © framework for artists </a:t>
            </a:r>
          </a:p>
        </p:txBody>
      </p:sp>
    </p:spTree>
    <p:extLst>
      <p:ext uri="{BB962C8B-B14F-4D97-AF65-F5344CB8AC3E}">
        <p14:creationId xmlns:p14="http://schemas.microsoft.com/office/powerpoint/2010/main" val="128408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F33D-07E1-18E2-102A-D4ADA08DFB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BD729-64C0-7930-FCCB-2C5518FBDB3D}"/>
              </a:ext>
            </a:extLst>
          </p:cNvPr>
          <p:cNvSpPr>
            <a:spLocks noGrp="1"/>
          </p:cNvSpPr>
          <p:nvPr>
            <p:ph idx="1"/>
          </p:nvPr>
        </p:nvSpPr>
        <p:spPr/>
        <p:txBody>
          <a:bodyPr>
            <a:normAutofit/>
          </a:bodyPr>
          <a:lstStyle/>
          <a:p>
            <a:pPr marL="0" indent="0" algn="ctr">
              <a:buNone/>
            </a:pPr>
            <a:endParaRPr lang="en-US" sz="2400" dirty="0">
              <a:latin typeface="Garamond" panose="02020404030301010803" pitchFamily="18" charset="0"/>
              <a:ea typeface="Goudy Old Style" charset="0"/>
              <a:cs typeface="Goudy Old Style" charset="0"/>
            </a:endParaRPr>
          </a:p>
          <a:p>
            <a:pPr marL="0" indent="0" algn="ctr">
              <a:buNone/>
            </a:pPr>
            <a:endParaRPr lang="en-US" sz="2400" dirty="0">
              <a:latin typeface="Garamond" panose="02020404030301010803" pitchFamily="18" charset="0"/>
              <a:ea typeface="Goudy Old Style" charset="0"/>
              <a:cs typeface="Goudy Old Style" charset="0"/>
            </a:endParaRPr>
          </a:p>
        </p:txBody>
      </p:sp>
      <p:sp>
        <p:nvSpPr>
          <p:cNvPr id="5" name="TextBox 4">
            <a:extLst>
              <a:ext uri="{FF2B5EF4-FFF2-40B4-BE49-F238E27FC236}">
                <a16:creationId xmlns:a16="http://schemas.microsoft.com/office/drawing/2014/main" id="{D70C7622-6DE2-29E6-0C20-38CE0E755EB5}"/>
              </a:ext>
            </a:extLst>
          </p:cNvPr>
          <p:cNvSpPr txBox="1"/>
          <p:nvPr/>
        </p:nvSpPr>
        <p:spPr>
          <a:xfrm>
            <a:off x="4256137" y="3598586"/>
            <a:ext cx="184666" cy="369332"/>
          </a:xfrm>
          <a:prstGeom prst="rect">
            <a:avLst/>
          </a:prstGeom>
          <a:noFill/>
        </p:spPr>
        <p:txBody>
          <a:bodyPr wrap="square" rtlCol="0">
            <a:spAutoFit/>
          </a:bodyPr>
          <a:lstStyle/>
          <a:p>
            <a:endParaRPr lang="en-US" sz="1800" dirty="0"/>
          </a:p>
        </p:txBody>
      </p:sp>
      <p:pic>
        <p:nvPicPr>
          <p:cNvPr id="6" name="Picture 5">
            <a:extLst>
              <a:ext uri="{FF2B5EF4-FFF2-40B4-BE49-F238E27FC236}">
                <a16:creationId xmlns:a16="http://schemas.microsoft.com/office/drawing/2014/main" id="{AEC2BA25-CB0E-A64D-3309-DB1AEE724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205" y="344852"/>
            <a:ext cx="4287591" cy="1255348"/>
          </a:xfrm>
          <a:prstGeom prst="rect">
            <a:avLst/>
          </a:prstGeom>
        </p:spPr>
      </p:pic>
    </p:spTree>
    <p:extLst>
      <p:ext uri="{BB962C8B-B14F-4D97-AF65-F5344CB8AC3E}">
        <p14:creationId xmlns:p14="http://schemas.microsoft.com/office/powerpoint/2010/main" val="31718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577E-7689-D7E5-7DC7-2AE3AD2B56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3DD47-FCC4-2048-F429-DD6FBF40FDF0}"/>
              </a:ext>
            </a:extLst>
          </p:cNvPr>
          <p:cNvSpPr>
            <a:spLocks noGrp="1"/>
          </p:cNvSpPr>
          <p:nvPr>
            <p:ph idx="1"/>
          </p:nvPr>
        </p:nvSpPr>
        <p:spPr/>
        <p:txBody>
          <a:bodyPr>
            <a:normAutofit/>
          </a:bodyPr>
          <a:lstStyle/>
          <a:p>
            <a:pPr marL="0" indent="0" algn="ctr">
              <a:buNone/>
            </a:pPr>
            <a:endParaRPr lang="en-US" sz="2400" dirty="0">
              <a:latin typeface="Garamond" panose="02020404030301010803" pitchFamily="18" charset="0"/>
              <a:ea typeface="Goudy Old Style" charset="0"/>
              <a:cs typeface="Goudy Old Style" charset="0"/>
            </a:endParaRPr>
          </a:p>
          <a:p>
            <a:pPr marL="0" indent="0" algn="ctr">
              <a:buNone/>
            </a:pPr>
            <a:endParaRPr lang="en-US" sz="2400" dirty="0">
              <a:latin typeface="Garamond" panose="02020404030301010803" pitchFamily="18" charset="0"/>
              <a:ea typeface="Goudy Old Style" charset="0"/>
              <a:cs typeface="Goudy Old Style" charset="0"/>
            </a:endParaRPr>
          </a:p>
        </p:txBody>
      </p:sp>
      <p:sp>
        <p:nvSpPr>
          <p:cNvPr id="5" name="TextBox 4">
            <a:extLst>
              <a:ext uri="{FF2B5EF4-FFF2-40B4-BE49-F238E27FC236}">
                <a16:creationId xmlns:a16="http://schemas.microsoft.com/office/drawing/2014/main" id="{489A0BBC-3F5D-0B49-7718-C109C887ABDD}"/>
              </a:ext>
            </a:extLst>
          </p:cNvPr>
          <p:cNvSpPr txBox="1"/>
          <p:nvPr/>
        </p:nvSpPr>
        <p:spPr>
          <a:xfrm>
            <a:off x="4256137" y="3598586"/>
            <a:ext cx="184666" cy="369332"/>
          </a:xfrm>
          <a:prstGeom prst="rect">
            <a:avLst/>
          </a:prstGeom>
          <a:noFill/>
        </p:spPr>
        <p:txBody>
          <a:bodyPr wrap="square" rtlCol="0">
            <a:spAutoFit/>
          </a:bodyPr>
          <a:lstStyle/>
          <a:p>
            <a:endParaRPr lang="en-US" sz="1800" dirty="0"/>
          </a:p>
        </p:txBody>
      </p:sp>
      <p:pic>
        <p:nvPicPr>
          <p:cNvPr id="6" name="Picture 5">
            <a:extLst>
              <a:ext uri="{FF2B5EF4-FFF2-40B4-BE49-F238E27FC236}">
                <a16:creationId xmlns:a16="http://schemas.microsoft.com/office/drawing/2014/main" id="{D07156BD-67FB-2E8A-9CF0-2FE01B059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205" y="344852"/>
            <a:ext cx="4287591" cy="1255348"/>
          </a:xfrm>
          <a:prstGeom prst="rect">
            <a:avLst/>
          </a:prstGeom>
        </p:spPr>
      </p:pic>
    </p:spTree>
    <p:extLst>
      <p:ext uri="{BB962C8B-B14F-4D97-AF65-F5344CB8AC3E}">
        <p14:creationId xmlns:p14="http://schemas.microsoft.com/office/powerpoint/2010/main" val="359941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9CBB-ECD9-4809-B9D2-F18922C9A404}"/>
              </a:ext>
            </a:extLst>
          </p:cNvPr>
          <p:cNvSpPr>
            <a:spLocks noGrp="1"/>
          </p:cNvSpPr>
          <p:nvPr>
            <p:ph type="title"/>
          </p:nvPr>
        </p:nvSpPr>
        <p:spPr/>
        <p:txBody>
          <a:bodyPr>
            <a:noAutofit/>
          </a:bodyPr>
          <a:lstStyle/>
          <a:p>
            <a:br>
              <a:rPr lang="en-US" sz="2400" dirty="0"/>
            </a:br>
            <a:r>
              <a:rPr lang="en-US" sz="2400" dirty="0"/>
              <a:t>COCHRANE ADAMS</a:t>
            </a:r>
            <a:br>
              <a:rPr lang="en-AU" sz="2400" dirty="0"/>
            </a:br>
            <a:r>
              <a:rPr lang="en-US" sz="2400" dirty="0"/>
              <a:t>FINE ART AGENTS</a:t>
            </a:r>
            <a:r>
              <a:rPr lang="en-AU" sz="2400" dirty="0"/>
              <a:t> </a:t>
            </a:r>
            <a:br>
              <a:rPr lang="en-US" sz="2400" u="sng" dirty="0">
                <a:solidFill>
                  <a:srgbClr val="4F81BD"/>
                </a:solidFill>
                <a:cs typeface="Garamond"/>
              </a:rPr>
            </a:br>
            <a:endParaRPr lang="en-GB" sz="2400" dirty="0"/>
          </a:p>
        </p:txBody>
      </p:sp>
      <p:sp>
        <p:nvSpPr>
          <p:cNvPr id="5" name="Content Placeholder 4">
            <a:extLst>
              <a:ext uri="{FF2B5EF4-FFF2-40B4-BE49-F238E27FC236}">
                <a16:creationId xmlns:a16="http://schemas.microsoft.com/office/drawing/2014/main" id="{0C45C0E8-467F-774C-96A8-991D34574259}"/>
              </a:ext>
            </a:extLst>
          </p:cNvPr>
          <p:cNvSpPr>
            <a:spLocks noGrp="1"/>
          </p:cNvSpPr>
          <p:nvPr>
            <p:ph idx="1"/>
          </p:nvPr>
        </p:nvSpPr>
        <p:spPr>
          <a:xfrm>
            <a:off x="1981200" y="1600201"/>
            <a:ext cx="8229600" cy="4524555"/>
          </a:xfrm>
        </p:spPr>
        <p:txBody>
          <a:bodyPr>
            <a:normAutofit lnSpcReduction="10000"/>
          </a:bodyPr>
          <a:lstStyle/>
          <a:p>
            <a:pPr marL="0" indent="0" algn="ctr">
              <a:buNone/>
            </a:pPr>
            <a:endParaRPr lang="en-US" sz="2400" b="1" dirty="0"/>
          </a:p>
          <a:p>
            <a:pPr marL="0" indent="0" algn="ctr">
              <a:buNone/>
            </a:pPr>
            <a:endParaRPr lang="en-US" sz="2400" b="1" dirty="0"/>
          </a:p>
          <a:p>
            <a:pPr marL="0" indent="0">
              <a:buNone/>
            </a:pPr>
            <a:r>
              <a:rPr lang="en-GB" sz="2400" dirty="0">
                <a:latin typeface="Garamond" panose="02020404030301010803" pitchFamily="18" charset="0"/>
                <a:ea typeface="Calibri" charset="0"/>
                <a:cs typeface="Calibri" charset="0"/>
              </a:rPr>
              <a:t>Charles Cochrane</a:t>
            </a:r>
          </a:p>
          <a:p>
            <a:pPr marL="0" indent="0">
              <a:buNone/>
            </a:pPr>
            <a:r>
              <a:rPr lang="en-US" sz="2400" dirty="0">
                <a:latin typeface="Garamond" panose="02020404030301010803" pitchFamily="18" charset="0"/>
                <a:ea typeface="Calibri" charset="0"/>
                <a:cs typeface="Calibri" charset="0"/>
                <a:hlinkClick r:id="rId3"/>
              </a:rPr>
              <a:t>charles@cochrane-adams.com</a:t>
            </a:r>
            <a:r>
              <a:rPr lang="en-US" sz="2400" dirty="0">
                <a:latin typeface="Garamond" panose="02020404030301010803" pitchFamily="18" charset="0"/>
                <a:ea typeface="Calibri" charset="0"/>
                <a:cs typeface="Calibri" charset="0"/>
              </a:rPr>
              <a:t> </a:t>
            </a:r>
          </a:p>
          <a:p>
            <a:pPr marL="0" indent="0">
              <a:buNone/>
            </a:pPr>
            <a:r>
              <a:rPr lang="en-US" sz="2400" dirty="0">
                <a:latin typeface="Garamond" panose="02020404030301010803" pitchFamily="18" charset="0"/>
                <a:ea typeface="Calibri" charset="0"/>
                <a:cs typeface="Calibri" charset="0"/>
              </a:rPr>
              <a:t>+44 (0)7480 048 688 / +44 (0)203 095 5120</a:t>
            </a:r>
          </a:p>
          <a:p>
            <a:pPr marL="0" lvl="0" indent="0">
              <a:spcBef>
                <a:spcPts val="0"/>
              </a:spcBef>
              <a:buNone/>
              <a:defRPr/>
            </a:pPr>
            <a:endParaRPr lang="en-US" sz="2400" dirty="0">
              <a:solidFill>
                <a:prstClr val="black"/>
              </a:solidFill>
              <a:latin typeface="Garamond" panose="02020404030301010803" pitchFamily="18" charset="0"/>
              <a:ea typeface="Calibri" charset="0"/>
              <a:cs typeface="Calibri" charset="0"/>
            </a:endParaRPr>
          </a:p>
          <a:p>
            <a:pPr marL="0" lvl="0" indent="0">
              <a:spcBef>
                <a:spcPts val="0"/>
              </a:spcBef>
              <a:buNone/>
              <a:defRPr/>
            </a:pPr>
            <a:r>
              <a:rPr lang="en-US" sz="2400" dirty="0">
                <a:solidFill>
                  <a:prstClr val="black"/>
                </a:solidFill>
                <a:latin typeface="Garamond" panose="02020404030301010803" pitchFamily="18" charset="0"/>
                <a:ea typeface="Calibri" charset="0"/>
                <a:cs typeface="Calibri" charset="0"/>
              </a:rPr>
              <a:t>8 Hill Street</a:t>
            </a:r>
          </a:p>
          <a:p>
            <a:pPr marL="0" lvl="0" indent="0">
              <a:spcBef>
                <a:spcPts val="0"/>
              </a:spcBef>
              <a:buNone/>
              <a:defRPr/>
            </a:pPr>
            <a:r>
              <a:rPr lang="en-US" sz="2400" dirty="0">
                <a:solidFill>
                  <a:prstClr val="black"/>
                </a:solidFill>
                <a:latin typeface="Garamond" panose="02020404030301010803" pitchFamily="18" charset="0"/>
                <a:ea typeface="Calibri" charset="0"/>
                <a:cs typeface="Calibri" charset="0"/>
              </a:rPr>
              <a:t>London</a:t>
            </a:r>
          </a:p>
          <a:p>
            <a:pPr marL="0" lvl="0" indent="0">
              <a:spcBef>
                <a:spcPts val="0"/>
              </a:spcBef>
              <a:buNone/>
              <a:defRPr/>
            </a:pPr>
            <a:r>
              <a:rPr lang="en-US" sz="2400" dirty="0">
                <a:solidFill>
                  <a:prstClr val="black"/>
                </a:solidFill>
                <a:latin typeface="Garamond" panose="02020404030301010803" pitchFamily="18" charset="0"/>
                <a:ea typeface="Calibri" charset="0"/>
                <a:cs typeface="Calibri" charset="0"/>
              </a:rPr>
              <a:t>W1J 5NG</a:t>
            </a:r>
          </a:p>
          <a:p>
            <a:pPr marL="0" indent="0">
              <a:buNone/>
            </a:pPr>
            <a:endParaRPr lang="en-GB" sz="2400" dirty="0">
              <a:latin typeface="Garamond" panose="02020404030301010803" pitchFamily="18" charset="0"/>
            </a:endParaRPr>
          </a:p>
          <a:p>
            <a:pPr marL="0" indent="0">
              <a:buNone/>
            </a:pPr>
            <a:r>
              <a:rPr lang="en-GB" sz="2400" dirty="0">
                <a:latin typeface="Garamond" panose="02020404030301010803" pitchFamily="18" charset="0"/>
                <a:hlinkClick r:id="rId4"/>
              </a:rPr>
              <a:t>www.cochrane-adams.com</a:t>
            </a:r>
            <a:r>
              <a:rPr lang="en-GB" sz="2400" dirty="0">
                <a:latin typeface="Garamond" panose="02020404030301010803" pitchFamily="18" charset="0"/>
              </a:rPr>
              <a:t> </a:t>
            </a:r>
          </a:p>
          <a:p>
            <a:pPr marL="0" indent="0" algn="ctr">
              <a:buNone/>
            </a:pPr>
            <a:endParaRPr lang="en-US" sz="2400" b="1" dirty="0"/>
          </a:p>
        </p:txBody>
      </p:sp>
    </p:spTree>
    <p:extLst>
      <p:ext uri="{BB962C8B-B14F-4D97-AF65-F5344CB8AC3E}">
        <p14:creationId xmlns:p14="http://schemas.microsoft.com/office/powerpoint/2010/main" val="274373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BB99-3EC3-D329-1649-A4D93BF1CE2E}"/>
              </a:ext>
            </a:extLst>
          </p:cNvPr>
          <p:cNvSpPr>
            <a:spLocks noGrp="1"/>
          </p:cNvSpPr>
          <p:nvPr>
            <p:ph type="title"/>
          </p:nvPr>
        </p:nvSpPr>
        <p:spPr/>
        <p:txBody>
          <a:bodyPr>
            <a:normAutofit/>
          </a:bodyPr>
          <a:lstStyle/>
          <a:p>
            <a:r>
              <a:rPr lang="en-GB" sz="3600" b="1" dirty="0">
                <a:latin typeface="ABC Diatype Black" panose="020B0A04040202060203" pitchFamily="34" charset="0"/>
              </a:rPr>
              <a:t>AI and IP – key touch points for visual artists</a:t>
            </a:r>
          </a:p>
        </p:txBody>
      </p:sp>
      <p:sp>
        <p:nvSpPr>
          <p:cNvPr id="3" name="Content Placeholder 2">
            <a:extLst>
              <a:ext uri="{FF2B5EF4-FFF2-40B4-BE49-F238E27FC236}">
                <a16:creationId xmlns:a16="http://schemas.microsoft.com/office/drawing/2014/main" id="{C310DCBD-C4E5-62A8-6A2B-63C86821BF6D}"/>
              </a:ext>
            </a:extLst>
          </p:cNvPr>
          <p:cNvSpPr>
            <a:spLocks noGrp="1"/>
          </p:cNvSpPr>
          <p:nvPr>
            <p:ph idx="1"/>
          </p:nvPr>
        </p:nvSpPr>
        <p:spPr/>
        <p:txBody>
          <a:bodyPr>
            <a:normAutofit/>
          </a:bodyPr>
          <a:lstStyle/>
          <a:p>
            <a:pPr marL="514350" indent="-514350">
              <a:buFont typeface="+mj-lt"/>
              <a:buAutoNum type="arabicPeriod"/>
            </a:pPr>
            <a:r>
              <a:rPr lang="en-GB" sz="2000" dirty="0">
                <a:latin typeface="ABC Diatype" panose="020B0504040202060203" pitchFamily="34" charset="0"/>
              </a:rPr>
              <a:t>Artworks used in AI training </a:t>
            </a:r>
          </a:p>
          <a:p>
            <a:pPr marL="514350" indent="-514350">
              <a:buFont typeface="+mj-lt"/>
              <a:buAutoNum type="arabicPeriod"/>
            </a:pPr>
            <a:endParaRPr lang="en-GB" sz="2000" dirty="0">
              <a:latin typeface="ABC Diatype" panose="020B0504040202060203" pitchFamily="34" charset="0"/>
            </a:endParaRPr>
          </a:p>
          <a:p>
            <a:pPr marL="514350" indent="-514350">
              <a:buFont typeface="+mj-lt"/>
              <a:buAutoNum type="arabicPeriod"/>
            </a:pPr>
            <a:r>
              <a:rPr lang="en-GB" sz="2000" dirty="0">
                <a:latin typeface="ABC Diatype" panose="020B0504040202060203" pitchFamily="34" charset="0"/>
              </a:rPr>
              <a:t>Cases brought in USA and main court case in UK is in respect of visual art works</a:t>
            </a:r>
          </a:p>
          <a:p>
            <a:pPr marL="514350" indent="-514350">
              <a:buFont typeface="+mj-lt"/>
              <a:buAutoNum type="arabicPeriod"/>
            </a:pPr>
            <a:endParaRPr lang="en-GB" sz="2000" dirty="0">
              <a:latin typeface="ABC Diatype" panose="020B0504040202060203" pitchFamily="34" charset="0"/>
            </a:endParaRPr>
          </a:p>
          <a:p>
            <a:pPr marL="514350" indent="-514350">
              <a:buFont typeface="+mj-lt"/>
              <a:buAutoNum type="arabicPeriod"/>
            </a:pPr>
            <a:r>
              <a:rPr lang="en-GB" sz="2000" dirty="0">
                <a:latin typeface="ABC Diatype" panose="020B0504040202060203" pitchFamily="34" charset="0"/>
              </a:rPr>
              <a:t>Issue of ‘style’ </a:t>
            </a:r>
          </a:p>
          <a:p>
            <a:pPr marL="514350" indent="-514350">
              <a:buFont typeface="+mj-lt"/>
              <a:buAutoNum type="arabicPeriod"/>
            </a:pPr>
            <a:endParaRPr lang="en-GB" sz="2000" dirty="0">
              <a:latin typeface="ABC Diatype" panose="020B0504040202060203" pitchFamily="34" charset="0"/>
            </a:endParaRPr>
          </a:p>
          <a:p>
            <a:pPr marL="514350" indent="-514350">
              <a:buFont typeface="+mj-lt"/>
              <a:buAutoNum type="arabicPeriod"/>
            </a:pPr>
            <a:r>
              <a:rPr lang="en-GB" sz="2000" dirty="0">
                <a:latin typeface="ABC Diatype" panose="020B0504040202060203" pitchFamily="34" charset="0"/>
              </a:rPr>
              <a:t>Lack of consent, credit and compensation</a:t>
            </a:r>
          </a:p>
          <a:p>
            <a:pPr marL="514350" indent="-514350">
              <a:buFont typeface="+mj-lt"/>
              <a:buAutoNum type="arabicPeriod"/>
            </a:pPr>
            <a:endParaRPr lang="en-GB" sz="2000" dirty="0">
              <a:latin typeface="ABC Diatype" panose="020B0504040202060203" pitchFamily="34" charset="0"/>
            </a:endParaRPr>
          </a:p>
          <a:p>
            <a:pPr marL="514350" indent="-514350">
              <a:buFont typeface="+mj-lt"/>
              <a:buAutoNum type="arabicPeriod"/>
            </a:pPr>
            <a:r>
              <a:rPr lang="en-GB" sz="2000" dirty="0">
                <a:latin typeface="ABC Diatype" panose="020B0504040202060203" pitchFamily="34" charset="0"/>
              </a:rPr>
              <a:t>Impact on artistic practice, opportunities, skills and work</a:t>
            </a:r>
          </a:p>
        </p:txBody>
      </p:sp>
      <p:pic>
        <p:nvPicPr>
          <p:cNvPr id="4" name="Image 7">
            <a:extLst>
              <a:ext uri="{FF2B5EF4-FFF2-40B4-BE49-F238E27FC236}">
                <a16:creationId xmlns:a16="http://schemas.microsoft.com/office/drawing/2014/main" id="{38962981-FE6A-D15C-6384-53BD5B072967}"/>
              </a:ext>
            </a:extLst>
          </p:cNvPr>
          <p:cNvPicPr>
            <a:picLocks/>
          </p:cNvPicPr>
          <p:nvPr/>
        </p:nvPicPr>
        <p:blipFill>
          <a:blip r:embed="rId2" cstate="print"/>
          <a:stretch>
            <a:fillRect/>
          </a:stretch>
        </p:blipFill>
        <p:spPr>
          <a:xfrm>
            <a:off x="10187305" y="5927736"/>
            <a:ext cx="1166495" cy="315595"/>
          </a:xfrm>
          <a:prstGeom prst="rect">
            <a:avLst/>
          </a:prstGeom>
        </p:spPr>
      </p:pic>
    </p:spTree>
    <p:extLst>
      <p:ext uri="{BB962C8B-B14F-4D97-AF65-F5344CB8AC3E}">
        <p14:creationId xmlns:p14="http://schemas.microsoft.com/office/powerpoint/2010/main" val="309875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1584-92F8-7DD3-692A-D71817045820}"/>
              </a:ext>
            </a:extLst>
          </p:cNvPr>
          <p:cNvSpPr>
            <a:spLocks noGrp="1"/>
          </p:cNvSpPr>
          <p:nvPr>
            <p:ph type="title"/>
          </p:nvPr>
        </p:nvSpPr>
        <p:spPr/>
        <p:txBody>
          <a:bodyPr/>
          <a:lstStyle/>
          <a:p>
            <a:r>
              <a:rPr lang="en-GB" b="1" dirty="0">
                <a:latin typeface="ABC Diatype Black" panose="020B0A04040202060203" pitchFamily="34" charset="0"/>
              </a:rPr>
              <a:t>1. AI training and using artists’ works</a:t>
            </a:r>
          </a:p>
        </p:txBody>
      </p:sp>
      <p:sp>
        <p:nvSpPr>
          <p:cNvPr id="3" name="Content Placeholder 2">
            <a:extLst>
              <a:ext uri="{FF2B5EF4-FFF2-40B4-BE49-F238E27FC236}">
                <a16:creationId xmlns:a16="http://schemas.microsoft.com/office/drawing/2014/main" id="{E63EB5F1-F1E2-78BD-DBBA-D661508CB18A}"/>
              </a:ext>
            </a:extLst>
          </p:cNvPr>
          <p:cNvSpPr>
            <a:spLocks noGrp="1"/>
          </p:cNvSpPr>
          <p:nvPr>
            <p:ph idx="1"/>
          </p:nvPr>
        </p:nvSpPr>
        <p:spPr/>
        <p:txBody>
          <a:bodyPr>
            <a:normAutofit/>
          </a:bodyPr>
          <a:lstStyle/>
          <a:p>
            <a:pPr marL="0" indent="0">
              <a:buNone/>
            </a:pPr>
            <a:r>
              <a:rPr lang="en-GB" sz="2000" dirty="0">
                <a:latin typeface="ABC Diatype" panose="020B0504040202060203" pitchFamily="34" charset="0"/>
              </a:rPr>
              <a:t>Leaked list of 16,000 artists’ works used for training Midjourney</a:t>
            </a:r>
          </a:p>
          <a:p>
            <a:pPr marL="0" indent="0">
              <a:buNone/>
            </a:pPr>
            <a:endParaRPr lang="en-GB" sz="2000" dirty="0">
              <a:latin typeface="ABC Diatype" panose="020B0504040202060203" pitchFamily="34" charset="0"/>
            </a:endParaRPr>
          </a:p>
          <a:p>
            <a:pPr marL="0" indent="0">
              <a:buNone/>
            </a:pPr>
            <a:r>
              <a:rPr lang="en-GB" sz="2000" dirty="0">
                <a:latin typeface="ABC Diatype" panose="020B0504040202060203" pitchFamily="34" charset="0"/>
              </a:rPr>
              <a:t>‘Have I Been Trained’ site: over 2 billion images identified as being used in AI training dataset LAION 5B</a:t>
            </a:r>
          </a:p>
          <a:p>
            <a:pPr marL="0" indent="0">
              <a:buNone/>
            </a:pPr>
            <a:endParaRPr lang="en-GB" sz="2000" dirty="0">
              <a:latin typeface="ABC Diatype" panose="020B0504040202060203" pitchFamily="34" charset="0"/>
            </a:endParaRPr>
          </a:p>
          <a:p>
            <a:pPr marL="0" indent="0">
              <a:buNone/>
            </a:pPr>
            <a:r>
              <a:rPr lang="en-GB" sz="2000" dirty="0">
                <a:latin typeface="ABC Diatype" panose="020B0504040202060203" pitchFamily="34" charset="0"/>
              </a:rPr>
              <a:t>Cases in USA and UK relating to AI and IP (around 30) </a:t>
            </a:r>
          </a:p>
          <a:p>
            <a:endParaRPr lang="en-GB" sz="2000" dirty="0">
              <a:latin typeface="ABC Diatype" panose="020B0504040202060203" pitchFamily="34" charset="0"/>
            </a:endParaRPr>
          </a:p>
          <a:p>
            <a:pPr marL="0" indent="0">
              <a:buNone/>
            </a:pPr>
            <a:r>
              <a:rPr lang="en-GB" sz="2000" dirty="0">
                <a:latin typeface="ABC Diatype" panose="020B0504040202060203" pitchFamily="34" charset="0"/>
              </a:rPr>
              <a:t>Text and data mining exceptions</a:t>
            </a:r>
          </a:p>
          <a:p>
            <a:pPr lvl="1"/>
            <a:r>
              <a:rPr lang="en-GB" sz="1800" dirty="0">
                <a:latin typeface="ABC Diatype" panose="020B0504040202060203" pitchFamily="34" charset="0"/>
              </a:rPr>
              <a:t>UK: narrow, attempt to widen suggested by last Government, resisted by industry</a:t>
            </a:r>
          </a:p>
          <a:p>
            <a:pPr lvl="1"/>
            <a:r>
              <a:rPr lang="en-GB" sz="1800" dirty="0">
                <a:latin typeface="ABC Diatype" panose="020B0504040202060203" pitchFamily="34" charset="0"/>
              </a:rPr>
              <a:t>EU: wider exception providing for an opt-out</a:t>
            </a:r>
          </a:p>
          <a:p>
            <a:pPr lvl="1"/>
            <a:r>
              <a:rPr lang="en-GB" sz="1800" dirty="0">
                <a:latin typeface="ABC Diatype" panose="020B0504040202060203" pitchFamily="34" charset="0"/>
              </a:rPr>
              <a:t>Scope of EU exception: study considers AI training different to TDM</a:t>
            </a:r>
          </a:p>
        </p:txBody>
      </p:sp>
      <p:pic>
        <p:nvPicPr>
          <p:cNvPr id="4" name="Image 7">
            <a:extLst>
              <a:ext uri="{FF2B5EF4-FFF2-40B4-BE49-F238E27FC236}">
                <a16:creationId xmlns:a16="http://schemas.microsoft.com/office/drawing/2014/main" id="{DAA285E9-FEC0-E42A-944B-5D518DE71D68}"/>
              </a:ext>
            </a:extLst>
          </p:cNvPr>
          <p:cNvPicPr>
            <a:picLocks/>
          </p:cNvPicPr>
          <p:nvPr/>
        </p:nvPicPr>
        <p:blipFill>
          <a:blip r:embed="rId3" cstate="print"/>
          <a:stretch>
            <a:fillRect/>
          </a:stretch>
        </p:blipFill>
        <p:spPr>
          <a:xfrm>
            <a:off x="10187305" y="5996305"/>
            <a:ext cx="1166495" cy="315595"/>
          </a:xfrm>
          <a:prstGeom prst="rect">
            <a:avLst/>
          </a:prstGeom>
        </p:spPr>
      </p:pic>
    </p:spTree>
    <p:extLst>
      <p:ext uri="{BB962C8B-B14F-4D97-AF65-F5344CB8AC3E}">
        <p14:creationId xmlns:p14="http://schemas.microsoft.com/office/powerpoint/2010/main" val="212422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CA08-C2AA-8C3A-DDD6-55319D84D73D}"/>
              </a:ext>
            </a:extLst>
          </p:cNvPr>
          <p:cNvSpPr>
            <a:spLocks noGrp="1"/>
          </p:cNvSpPr>
          <p:nvPr>
            <p:ph type="title"/>
          </p:nvPr>
        </p:nvSpPr>
        <p:spPr/>
        <p:txBody>
          <a:bodyPr/>
          <a:lstStyle/>
          <a:p>
            <a:r>
              <a:rPr lang="en-GB" b="1" dirty="0">
                <a:latin typeface="ABC Diatype Black" panose="020B0A04040202060203" pitchFamily="34" charset="0"/>
              </a:rPr>
              <a:t>2. UK case: Getty v Stability AI</a:t>
            </a:r>
          </a:p>
        </p:txBody>
      </p:sp>
      <p:pic>
        <p:nvPicPr>
          <p:cNvPr id="5" name="Image 7">
            <a:extLst>
              <a:ext uri="{FF2B5EF4-FFF2-40B4-BE49-F238E27FC236}">
                <a16:creationId xmlns:a16="http://schemas.microsoft.com/office/drawing/2014/main" id="{1AE7BCD8-07FD-C7C7-BFB8-BED6879ED577}"/>
              </a:ext>
            </a:extLst>
          </p:cNvPr>
          <p:cNvPicPr>
            <a:picLocks/>
          </p:cNvPicPr>
          <p:nvPr/>
        </p:nvPicPr>
        <p:blipFill>
          <a:blip r:embed="rId3" cstate="print"/>
          <a:stretch>
            <a:fillRect/>
          </a:stretch>
        </p:blipFill>
        <p:spPr>
          <a:xfrm>
            <a:off x="10187305" y="5996305"/>
            <a:ext cx="1166495" cy="315595"/>
          </a:xfrm>
          <a:prstGeom prst="rect">
            <a:avLst/>
          </a:prstGeom>
        </p:spPr>
      </p:pic>
    </p:spTree>
    <p:extLst>
      <p:ext uri="{BB962C8B-B14F-4D97-AF65-F5344CB8AC3E}">
        <p14:creationId xmlns:p14="http://schemas.microsoft.com/office/powerpoint/2010/main" val="422123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B416-1468-D03C-5252-B6DED83C8FBD}"/>
              </a:ext>
            </a:extLst>
          </p:cNvPr>
          <p:cNvSpPr>
            <a:spLocks noGrp="1"/>
          </p:cNvSpPr>
          <p:nvPr>
            <p:ph type="title"/>
          </p:nvPr>
        </p:nvSpPr>
        <p:spPr/>
        <p:txBody>
          <a:bodyPr/>
          <a:lstStyle/>
          <a:p>
            <a:r>
              <a:rPr lang="en-GB" b="1" dirty="0">
                <a:latin typeface="ABC Diatype Black" panose="020B0A04040202060203" pitchFamily="34" charset="0"/>
              </a:rPr>
              <a:t>3. Artists’ styles</a:t>
            </a:r>
          </a:p>
        </p:txBody>
      </p:sp>
      <p:pic>
        <p:nvPicPr>
          <p:cNvPr id="7" name="Image 7">
            <a:extLst>
              <a:ext uri="{FF2B5EF4-FFF2-40B4-BE49-F238E27FC236}">
                <a16:creationId xmlns:a16="http://schemas.microsoft.com/office/drawing/2014/main" id="{AD1BD48C-ABB7-CF57-FF17-CC39436C484E}"/>
              </a:ext>
            </a:extLst>
          </p:cNvPr>
          <p:cNvPicPr>
            <a:picLocks/>
          </p:cNvPicPr>
          <p:nvPr/>
        </p:nvPicPr>
        <p:blipFill>
          <a:blip r:embed="rId3" cstate="print"/>
          <a:stretch>
            <a:fillRect/>
          </a:stretch>
        </p:blipFill>
        <p:spPr>
          <a:xfrm>
            <a:off x="10187305" y="5996305"/>
            <a:ext cx="1166495" cy="315595"/>
          </a:xfrm>
          <a:prstGeom prst="rect">
            <a:avLst/>
          </a:prstGeom>
        </p:spPr>
      </p:pic>
    </p:spTree>
    <p:extLst>
      <p:ext uri="{BB962C8B-B14F-4D97-AF65-F5344CB8AC3E}">
        <p14:creationId xmlns:p14="http://schemas.microsoft.com/office/powerpoint/2010/main" val="12087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B416-1468-D03C-5252-B6DED83C8FBD}"/>
              </a:ext>
            </a:extLst>
          </p:cNvPr>
          <p:cNvSpPr>
            <a:spLocks noGrp="1"/>
          </p:cNvSpPr>
          <p:nvPr>
            <p:ph type="title"/>
          </p:nvPr>
        </p:nvSpPr>
        <p:spPr/>
        <p:txBody>
          <a:bodyPr/>
          <a:lstStyle/>
          <a:p>
            <a:r>
              <a:rPr lang="en-GB" b="1" dirty="0">
                <a:latin typeface="ABC Diatype Black" panose="020B0A04040202060203" pitchFamily="34" charset="0"/>
              </a:rPr>
              <a:t>3. Artists’ style</a:t>
            </a:r>
          </a:p>
        </p:txBody>
      </p:sp>
      <p:pic>
        <p:nvPicPr>
          <p:cNvPr id="10" name="Image 7">
            <a:extLst>
              <a:ext uri="{FF2B5EF4-FFF2-40B4-BE49-F238E27FC236}">
                <a16:creationId xmlns:a16="http://schemas.microsoft.com/office/drawing/2014/main" id="{C37EEF9D-6EDC-290A-A973-A47B135CDFAC}"/>
              </a:ext>
            </a:extLst>
          </p:cNvPr>
          <p:cNvPicPr>
            <a:picLocks/>
          </p:cNvPicPr>
          <p:nvPr/>
        </p:nvPicPr>
        <p:blipFill>
          <a:blip r:embed="rId3" cstate="print"/>
          <a:stretch>
            <a:fillRect/>
          </a:stretch>
        </p:blipFill>
        <p:spPr>
          <a:xfrm>
            <a:off x="10187305" y="5996305"/>
            <a:ext cx="1166495" cy="315595"/>
          </a:xfrm>
          <a:prstGeom prst="rect">
            <a:avLst/>
          </a:prstGeom>
        </p:spPr>
      </p:pic>
    </p:spTree>
    <p:extLst>
      <p:ext uri="{BB962C8B-B14F-4D97-AF65-F5344CB8AC3E}">
        <p14:creationId xmlns:p14="http://schemas.microsoft.com/office/powerpoint/2010/main" val="387918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D0DD-FB3F-C578-F449-727AAE61B50A}"/>
              </a:ext>
            </a:extLst>
          </p:cNvPr>
          <p:cNvSpPr>
            <a:spLocks noGrp="1"/>
          </p:cNvSpPr>
          <p:nvPr>
            <p:ph type="title"/>
          </p:nvPr>
        </p:nvSpPr>
        <p:spPr/>
        <p:txBody>
          <a:bodyPr/>
          <a:lstStyle/>
          <a:p>
            <a:r>
              <a:rPr lang="en-GB" b="1" dirty="0">
                <a:latin typeface="ABC Diatype Black" panose="020B0A04040202060203" pitchFamily="34" charset="0"/>
              </a:rPr>
              <a:t>4. Consent, credit, compensation</a:t>
            </a:r>
          </a:p>
        </p:txBody>
      </p:sp>
      <p:pic>
        <p:nvPicPr>
          <p:cNvPr id="7" name="Content Placeholder 6">
            <a:extLst>
              <a:ext uri="{FF2B5EF4-FFF2-40B4-BE49-F238E27FC236}">
                <a16:creationId xmlns:a16="http://schemas.microsoft.com/office/drawing/2014/main" id="{049679D7-B8FC-6DC9-0CF3-BC86243A5936}"/>
              </a:ext>
            </a:extLst>
          </p:cNvPr>
          <p:cNvPicPr>
            <a:picLocks noGrp="1" noChangeAspect="1"/>
          </p:cNvPicPr>
          <p:nvPr>
            <p:ph idx="1"/>
          </p:nvPr>
        </p:nvPicPr>
        <p:blipFill>
          <a:blip r:embed="rId3"/>
          <a:srcRect l="28410" t="54078" r="36120" b="26941"/>
          <a:stretch/>
        </p:blipFill>
        <p:spPr>
          <a:xfrm>
            <a:off x="2340078" y="1759974"/>
            <a:ext cx="6264663" cy="1759973"/>
          </a:xfrm>
        </p:spPr>
      </p:pic>
      <p:pic>
        <p:nvPicPr>
          <p:cNvPr id="4" name="Image 7">
            <a:extLst>
              <a:ext uri="{FF2B5EF4-FFF2-40B4-BE49-F238E27FC236}">
                <a16:creationId xmlns:a16="http://schemas.microsoft.com/office/drawing/2014/main" id="{79F2A2B5-F2EF-8CC5-3913-34675BB7481F}"/>
              </a:ext>
            </a:extLst>
          </p:cNvPr>
          <p:cNvPicPr>
            <a:picLocks/>
          </p:cNvPicPr>
          <p:nvPr/>
        </p:nvPicPr>
        <p:blipFill>
          <a:blip r:embed="rId4" cstate="print"/>
          <a:stretch>
            <a:fillRect/>
          </a:stretch>
        </p:blipFill>
        <p:spPr>
          <a:xfrm>
            <a:off x="10187305" y="5996305"/>
            <a:ext cx="1166495" cy="315595"/>
          </a:xfrm>
          <a:prstGeom prst="rect">
            <a:avLst/>
          </a:prstGeom>
        </p:spPr>
      </p:pic>
      <p:pic>
        <p:nvPicPr>
          <p:cNvPr id="11" name="Picture 10">
            <a:extLst>
              <a:ext uri="{FF2B5EF4-FFF2-40B4-BE49-F238E27FC236}">
                <a16:creationId xmlns:a16="http://schemas.microsoft.com/office/drawing/2014/main" id="{74A82F6A-B938-9DEE-9A7C-A4440438FD72}"/>
              </a:ext>
            </a:extLst>
          </p:cNvPr>
          <p:cNvPicPr>
            <a:picLocks noChangeAspect="1"/>
          </p:cNvPicPr>
          <p:nvPr/>
        </p:nvPicPr>
        <p:blipFill>
          <a:blip r:embed="rId5"/>
          <a:srcRect l="20000" t="22842" r="23145" b="49662"/>
          <a:stretch/>
        </p:blipFill>
        <p:spPr>
          <a:xfrm>
            <a:off x="2006538" y="3902945"/>
            <a:ext cx="6931742" cy="1759973"/>
          </a:xfrm>
          <a:prstGeom prst="rect">
            <a:avLst/>
          </a:prstGeom>
        </p:spPr>
      </p:pic>
    </p:spTree>
    <p:extLst>
      <p:ext uri="{BB962C8B-B14F-4D97-AF65-F5344CB8AC3E}">
        <p14:creationId xmlns:p14="http://schemas.microsoft.com/office/powerpoint/2010/main" val="417616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D0DD-FB3F-C578-F449-727AAE61B50A}"/>
              </a:ext>
            </a:extLst>
          </p:cNvPr>
          <p:cNvSpPr>
            <a:spLocks noGrp="1"/>
          </p:cNvSpPr>
          <p:nvPr>
            <p:ph type="title"/>
          </p:nvPr>
        </p:nvSpPr>
        <p:spPr/>
        <p:txBody>
          <a:bodyPr/>
          <a:lstStyle/>
          <a:p>
            <a:r>
              <a:rPr lang="en-GB" b="1" dirty="0">
                <a:latin typeface="ABC Diatype Black" panose="020B0A04040202060203" pitchFamily="34" charset="0"/>
              </a:rPr>
              <a:t>4. Consent, credit, compensation</a:t>
            </a:r>
          </a:p>
        </p:txBody>
      </p:sp>
      <p:pic>
        <p:nvPicPr>
          <p:cNvPr id="4" name="Image 7">
            <a:extLst>
              <a:ext uri="{FF2B5EF4-FFF2-40B4-BE49-F238E27FC236}">
                <a16:creationId xmlns:a16="http://schemas.microsoft.com/office/drawing/2014/main" id="{79F2A2B5-F2EF-8CC5-3913-34675BB7481F}"/>
              </a:ext>
            </a:extLst>
          </p:cNvPr>
          <p:cNvPicPr>
            <a:picLocks/>
          </p:cNvPicPr>
          <p:nvPr/>
        </p:nvPicPr>
        <p:blipFill>
          <a:blip r:embed="rId3" cstate="print"/>
          <a:stretch>
            <a:fillRect/>
          </a:stretch>
        </p:blipFill>
        <p:spPr>
          <a:xfrm>
            <a:off x="10187305" y="5996305"/>
            <a:ext cx="1166495" cy="315595"/>
          </a:xfrm>
          <a:prstGeom prst="rect">
            <a:avLst/>
          </a:prstGeom>
        </p:spPr>
      </p:pic>
      <p:pic>
        <p:nvPicPr>
          <p:cNvPr id="8" name="Picture 7">
            <a:extLst>
              <a:ext uri="{FF2B5EF4-FFF2-40B4-BE49-F238E27FC236}">
                <a16:creationId xmlns:a16="http://schemas.microsoft.com/office/drawing/2014/main" id="{1425BF9E-EDF2-DDF1-1492-0A0B441AE0EC}"/>
              </a:ext>
            </a:extLst>
          </p:cNvPr>
          <p:cNvPicPr>
            <a:picLocks noChangeAspect="1"/>
          </p:cNvPicPr>
          <p:nvPr/>
        </p:nvPicPr>
        <p:blipFill>
          <a:blip r:embed="rId4"/>
          <a:srcRect l="20968" t="50000" r="23226" b="26920"/>
          <a:stretch/>
        </p:blipFill>
        <p:spPr>
          <a:xfrm>
            <a:off x="1750141" y="1543204"/>
            <a:ext cx="6803923" cy="1477297"/>
          </a:xfrm>
          <a:prstGeom prst="rect">
            <a:avLst/>
          </a:prstGeom>
        </p:spPr>
      </p:pic>
      <p:pic>
        <p:nvPicPr>
          <p:cNvPr id="10" name="Picture 9">
            <a:extLst>
              <a:ext uri="{FF2B5EF4-FFF2-40B4-BE49-F238E27FC236}">
                <a16:creationId xmlns:a16="http://schemas.microsoft.com/office/drawing/2014/main" id="{8A7754DA-4C29-5E09-41AD-7A150F3C3214}"/>
              </a:ext>
            </a:extLst>
          </p:cNvPr>
          <p:cNvPicPr>
            <a:picLocks noChangeAspect="1"/>
          </p:cNvPicPr>
          <p:nvPr/>
        </p:nvPicPr>
        <p:blipFill>
          <a:blip r:embed="rId5"/>
          <a:srcRect l="21291" t="38364" r="22338" b="24309"/>
          <a:stretch/>
        </p:blipFill>
        <p:spPr>
          <a:xfrm>
            <a:off x="1750141" y="3696199"/>
            <a:ext cx="7590504" cy="2638759"/>
          </a:xfrm>
          <a:prstGeom prst="rect">
            <a:avLst/>
          </a:prstGeom>
        </p:spPr>
      </p:pic>
    </p:spTree>
    <p:extLst>
      <p:ext uri="{BB962C8B-B14F-4D97-AF65-F5344CB8AC3E}">
        <p14:creationId xmlns:p14="http://schemas.microsoft.com/office/powerpoint/2010/main" val="1593977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1365</Words>
  <Application>Microsoft Office PowerPoint</Application>
  <PresentationFormat>Grand écran</PresentationFormat>
  <Paragraphs>142</Paragraphs>
  <Slides>22</Slides>
  <Notes>17</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22</vt:i4>
      </vt:variant>
    </vt:vector>
  </HeadingPairs>
  <TitlesOfParts>
    <vt:vector size="37" baseType="lpstr">
      <vt:lpstr>ABC Diatype</vt:lpstr>
      <vt:lpstr>ABC Diatype Black</vt:lpstr>
      <vt:lpstr>ABC Diatype Light</vt:lpstr>
      <vt:lpstr>Aptos</vt:lpstr>
      <vt:lpstr>Aptos Display</vt:lpstr>
      <vt:lpstr>Arial</vt:lpstr>
      <vt:lpstr>Calibri</vt:lpstr>
      <vt:lpstr>Cambria</vt:lpstr>
      <vt:lpstr>Garamond</vt:lpstr>
      <vt:lpstr>Georgia</vt:lpstr>
      <vt:lpstr>Goudy Old Style</vt:lpstr>
      <vt:lpstr>Helvetica Neue</vt:lpstr>
      <vt:lpstr>Times New Roman</vt:lpstr>
      <vt:lpstr>Office Theme</vt:lpstr>
      <vt:lpstr>Office Theme</vt:lpstr>
      <vt:lpstr>Protecting Artists’ Rights in the Age of AI</vt:lpstr>
      <vt:lpstr>Introduction to DACS</vt:lpstr>
      <vt:lpstr>AI and IP – key touch points for visual artists</vt:lpstr>
      <vt:lpstr>1. AI training and using artists’ works</vt:lpstr>
      <vt:lpstr>2. UK case: Getty v Stability AI</vt:lpstr>
      <vt:lpstr>3. Artists’ styles</vt:lpstr>
      <vt:lpstr>3. Artists’ style</vt:lpstr>
      <vt:lpstr>4. Consent, credit, compensation</vt:lpstr>
      <vt:lpstr>4. Consent, credit, compensation</vt:lpstr>
      <vt:lpstr>5. Impact on artists and industry</vt:lpstr>
      <vt:lpstr>5. Impact on artists and industry</vt:lpstr>
      <vt:lpstr>5. Impact on artists and industry</vt:lpstr>
      <vt:lpstr>Where do we go from here?</vt:lpstr>
      <vt:lpstr>Thank you</vt:lpstr>
      <vt:lpstr>ARTIFICIAL INTELLIGENCE &amp; CONNOISSEURSHIP </vt:lpstr>
      <vt:lpstr>COCHRANE ADAMS FINE ART AGENTS </vt:lpstr>
      <vt:lpstr>Présentation PowerPoint</vt:lpstr>
      <vt:lpstr>Présentation PowerPoint</vt:lpstr>
      <vt:lpstr>COCHRANE ADAMS FINE ART AGENTS </vt:lpstr>
      <vt:lpstr>Présentation PowerPoint</vt:lpstr>
      <vt:lpstr>Présentation PowerPoint</vt:lpstr>
      <vt:lpstr> COCHRANE ADAMS FINE ART AGENTS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Artists’ Rights in the Age of AI</dc:title>
  <dc:creator>Reema Selhi</dc:creator>
  <cp:lastModifiedBy>Frédéric Goldberg</cp:lastModifiedBy>
  <cp:revision>3</cp:revision>
  <dcterms:created xsi:type="dcterms:W3CDTF">2024-09-15T12:24:33Z</dcterms:created>
  <dcterms:modified xsi:type="dcterms:W3CDTF">2024-11-12T16:09:01Z</dcterms:modified>
</cp:coreProperties>
</file>