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304" r:id="rId3"/>
    <p:sldId id="354" r:id="rId4"/>
    <p:sldId id="360" r:id="rId5"/>
    <p:sldId id="358" r:id="rId6"/>
    <p:sldId id="359" r:id="rId7"/>
    <p:sldId id="362" r:id="rId8"/>
    <p:sldId id="361" r:id="rId9"/>
    <p:sldId id="350" r:id="rId10"/>
    <p:sldId id="326" r:id="rId11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3411BC-C8BA-A241-9A2A-03E00C80DD66}">
          <p14:sldIdLst>
            <p14:sldId id="304"/>
            <p14:sldId id="354"/>
            <p14:sldId id="360"/>
            <p14:sldId id="358"/>
            <p14:sldId id="359"/>
            <p14:sldId id="362"/>
            <p14:sldId id="361"/>
            <p14:sldId id="350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7"/>
    <p:restoredTop sz="74003" autoAdjust="0"/>
  </p:normalViewPr>
  <p:slideViewPr>
    <p:cSldViewPr snapToGrid="0" snapToObjects="1">
      <p:cViewPr varScale="1">
        <p:scale>
          <a:sx n="81" d="100"/>
          <a:sy n="81" d="100"/>
        </p:scale>
        <p:origin x="2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B70FD-093E-2F4B-BBC5-7F365C164A77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067B8-BC07-754F-A599-21F0CF2168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67B8-BC07-754F-A599-21F0CF2168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aseline="0" dirty="0">
              <a:latin typeface="Goudy Old Style" charset="0"/>
            </a:endParaRPr>
          </a:p>
          <a:p>
            <a:endParaRPr lang="en-US" dirty="0">
              <a:latin typeface="Goudy Old Style" charset="0"/>
            </a:endParaRPr>
          </a:p>
          <a:p>
            <a:endParaRPr lang="en-US" dirty="0">
              <a:latin typeface="Goudy Old Style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311471-E6A4-894E-B92F-B3E1BD5EB4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67B8-BC07-754F-A599-21F0CF2168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67B8-BC07-754F-A599-21F0CF2168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D69B1-B379-74B9-C5E1-6FB1A6975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1F50E25-4E8F-5008-7916-7C9DEADD9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500C3D55-E9E1-8917-1B5A-B012EF1C36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aseline="0" dirty="0">
              <a:latin typeface="Goudy Old Style" charset="0"/>
            </a:endParaRPr>
          </a:p>
          <a:p>
            <a:endParaRPr lang="en-US" dirty="0">
              <a:latin typeface="Goudy Old Style" charset="0"/>
            </a:endParaRPr>
          </a:p>
          <a:p>
            <a:endParaRPr lang="en-US" dirty="0">
              <a:latin typeface="Goudy Old Style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80556E9-5D08-C090-6F22-88D76D078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311471-E6A4-894E-B92F-B3E1BD5EB4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2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51500-E846-B3EE-F34F-C2EC2C68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D5EF9-DFF0-7009-F468-FFE170BD1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8A779-B753-FB07-3301-2F64C8C0B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337BA-B752-AB86-DEFC-90C65C421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67B8-BC07-754F-A599-21F0CF2168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0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5B860-6319-F662-FE76-7F37496BE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1E956-22D9-EF07-1619-1F2FB5A07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7A2BB-AB08-2956-2A34-AE4CE89ED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1839-4CBF-9437-2EE7-4A2BA8CC7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67B8-BC07-754F-A599-21F0CF2168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1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67B8-BC07-754F-A599-21F0CF2168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67B8-BC07-754F-A599-21F0CF2168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en-AU" sz="1200">
                <a:effectLst/>
              </a:defRPr>
            </a:lvl1pPr>
          </a:lstStyle>
          <a:p>
            <a:r>
              <a:rPr lang="en-US" sz="1200" dirty="0">
                <a:solidFill>
                  <a:srgbClr val="400741"/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Garamond" panose="02020404030301010803" pitchFamily="18" charset="0"/>
              </a:rPr>
              <a:t>COCHRANE ADAMS</a:t>
            </a:r>
            <a:br>
              <a:rPr lang="en-AU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00741"/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Garamond" panose="02020404030301010803" pitchFamily="18" charset="0"/>
              </a:rPr>
              <a:t>FINE ART AGENTS</a:t>
            </a:r>
            <a:br>
              <a:rPr lang="en-AU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1144D-A7C2-D54A-8EDF-86A77359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D88E6-036E-794D-ACCC-075893777403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0F206-8FC7-AB41-94EB-5893EF14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19B04-62F6-954B-B19E-BF5C4396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EEA63-2223-724E-B89E-CA1351345516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7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157B75-E38B-E141-83D8-AA2A2FD7B86F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8B87-6145-D64F-9139-058A1C17B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6F4ED-2F9C-D944-9B5F-308F502A0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8EA6-2A74-6E48-AAA3-8726EB39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79569-7F77-0C40-891B-7C650822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2DFCB-A186-F54B-A869-E596277B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1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A5EA-14E8-074A-9DE3-212C081F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EC6D7-9AA0-454A-BF81-54916D6C3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D156-66CB-014C-8A07-33B4E420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52B93-2CC1-4241-B2D8-80D339FD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94CF-096C-CA43-9FE8-E66B6959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8B82-B699-7B4D-BF8B-F9814BC5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1B6E5-9567-2F49-AF29-71887EAC1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4832A-6547-2A43-8B6B-BE9C0F68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21A2-D2E2-714D-A6CA-85A0D329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6DEB9-7680-AE43-8065-7EB2FA79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6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9287-96B5-B84D-AA76-7B136DD5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F4134-7B5C-0141-A6B2-D77080C28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45DBD-589B-024A-942C-5BE6412F0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4E1C1-F27C-D74C-9DC7-C60844E8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1DFB2-90CF-8842-9C71-CEE42521C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DB8DC-468A-8E47-8CE1-B0E5CC1B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0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67F3-AE0C-E74E-81C8-3167C510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FC700-F3A3-CE4A-9F3A-FE736D1E8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A2509-8E59-3043-BD6D-BB4F04E5C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97739-843E-6041-91DF-75CB50F16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E2320-DD11-6848-BDF1-6B8FD088A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6696C-AF43-7E49-B6A5-1E500764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EC40E-3916-404B-B089-AE6CBDCE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767E4-3CC3-C642-9156-D118EDF2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0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9215-92F1-374C-A09B-7C8C827C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A45D7-DA44-CF4E-8595-ED2559B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AF5FB-11E2-AB47-92F3-0A79A9E5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2A646-537C-2D46-932F-F4C97D5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E5609-D024-8846-B7A6-7972218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B5B02-3039-7E4D-9039-278835374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30AB7-E114-DA45-98EE-9E6353BF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3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CD38-916D-C34A-9055-8365B104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AAE4-84FF-E44D-9F7F-FAB88AC1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5106D-3CF7-A642-99ED-BF6E55A9C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456B7-2EF8-0544-B498-B48AFF86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C6F71-0321-C34A-9F01-F397BFB9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7E6D1-5097-114E-AC74-9A7CB321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696D-B0AD-4A4E-8817-D0F3937B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5F6D7-2339-AE40-8432-BF5279C6C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C8565-24F8-734D-ABA4-62CFD607E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C6D0-326A-A341-9C6D-26F09E4E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EC9E4-9F2A-8843-A32E-A94386E3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844A5-E643-364F-9803-E9B24B1E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88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4DF2-FC97-B645-AFF1-C4232D26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DE404-1B8E-E24A-9F5A-A14D0922A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DE858-8821-AE49-AC7B-12FF76DF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CADB7-C2BD-EE45-8FDF-B459986A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2716-B630-B64B-9E19-B0BF8E7C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59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F89C9-BA99-9743-9308-9866D2A5C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03FA2-AD75-E641-A881-0B79EC733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B4460-499D-8045-B047-139DDD24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4BC70-2803-F74E-80A6-9C25A9D3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29FD0-000E-8E4F-ACE6-1B7AE42E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3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BBF076-D683-914D-9BAB-4CC8EFF0E216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C7C828-5D4D-6B4A-952D-7404EF1D79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57300"/>
            <a:ext cx="8229600" cy="533400"/>
          </a:xfrm>
        </p:spPr>
        <p:txBody>
          <a:bodyPr/>
          <a:lstStyle/>
          <a:p>
            <a:pPr lvl="0"/>
            <a:r>
              <a:rPr lang="en-US" dirty="0"/>
              <a:t>Edit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62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300E5-6A75-E540-949A-5679E3C37E25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7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95FA8-EA7E-424F-B7B2-BE8C359B28AE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0999C7-8104-A342-B13F-23B3D5292302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181CBC-DC03-8D48-A886-24E2E9FF5EC0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9C8303-FE64-D147-96C4-697B6C2D2E98}" type="datetime1">
              <a:rPr lang="en-AU" smtClean="0"/>
              <a:pPr/>
              <a:t>16/9/2024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CE5E2-E621-F940-9E2C-856590368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3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200" dirty="0">
                <a:solidFill>
                  <a:srgbClr val="400741"/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Garamond" panose="02020404030301010803" pitchFamily="18" charset="0"/>
              </a:rPr>
              <a:t>COCHRANE ADAMS</a:t>
            </a:r>
            <a:br>
              <a:rPr lang="en-AU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400741"/>
                </a:solidFill>
                <a:effectLst/>
                <a:latin typeface="Garamond" panose="02020404030301010803" pitchFamily="18" charset="0"/>
                <a:ea typeface="Cambria" panose="02040503050406030204" pitchFamily="18" charset="0"/>
                <a:cs typeface="Garamond" panose="02020404030301010803" pitchFamily="18" charset="0"/>
              </a:rPr>
              <a:t>FINE ART AGENTS</a:t>
            </a:r>
            <a:br>
              <a:rPr lang="en-AU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lang="en-AU" sz="1200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AA6C4-05AD-B94B-91B9-B5AE4963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65B8F-F2F9-E141-A87B-D898919A4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34D9C-090D-854D-B531-31F76759D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3F29-8EA2-854B-A641-943C32E66F22}" type="datetimeFigureOut">
              <a:rPr lang="en-US" smtClean="0"/>
              <a:pPr/>
              <a:t>9/16/24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A768B-B53B-224C-9EC3-79C14B30D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4E284-2AD4-F347-9B4E-AF42F76A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9A5C2-EB73-144A-AF59-44E5883A2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@cochrane-adams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chrane-adam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3072-D387-4E12-B39C-D2DCF4869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10537"/>
            <a:ext cx="7772400" cy="718455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Garamond"/>
                <a:cs typeface="Garamond"/>
              </a:rPr>
              <a:t>ARTIFICIAL INTELLIGENCE &amp; </a:t>
            </a:r>
            <a:r>
              <a:rPr lang="en-GB" sz="27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CONNOISSEURSHIP</a:t>
            </a:r>
            <a:b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b="1" dirty="0">
              <a:latin typeface="Garamond"/>
              <a:cs typeface="Garamond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428BE-1069-49D1-9E10-3D895CA7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67840"/>
            <a:ext cx="6400800" cy="506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latin typeface="Garamond"/>
                <a:cs typeface="Garamond"/>
              </a:rPr>
              <a:t>Charles Cochrane</a:t>
            </a:r>
          </a:p>
          <a:p>
            <a:pPr marL="0" indent="0" algn="ctr">
              <a:buNone/>
            </a:pPr>
            <a:endParaRPr lang="en-GB" sz="1800" dirty="0">
              <a:solidFill>
                <a:schemeClr val="tx1"/>
              </a:solidFill>
              <a:latin typeface="Garamond"/>
              <a:cs typeface="Garamond"/>
            </a:endParaRPr>
          </a:p>
          <a:p>
            <a:pPr marL="0" indent="0" algn="ctr">
              <a:buNone/>
            </a:pPr>
            <a:endParaRPr lang="en-GB" sz="18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2177" y="428772"/>
            <a:ext cx="4638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COCHRANE ADAMS</a:t>
            </a:r>
            <a:endParaRPr lang="en-AU" sz="3200" dirty="0"/>
          </a:p>
          <a:p>
            <a:pPr algn="ctr"/>
            <a:r>
              <a:rPr lang="en-US" sz="3200" dirty="0"/>
              <a:t>FINE ART AGENTS</a:t>
            </a:r>
            <a:r>
              <a:rPr lang="en-A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6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COCHRANE ADAMS</a:t>
            </a:r>
            <a:br>
              <a:rPr lang="en-AU" sz="2400" dirty="0"/>
            </a:br>
            <a:r>
              <a:rPr lang="en-US" sz="2400" dirty="0"/>
              <a:t>FINE ART AGENTS</a:t>
            </a:r>
            <a:r>
              <a:rPr lang="en-AU" sz="2400" dirty="0"/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27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b="1" dirty="0">
                <a:latin typeface="Garamond" panose="02020404030301010803" pitchFamily="18" charset="0"/>
                <a:cs typeface="Calibri" panose="020F0502020204030204" pitchFamily="34" charset="0"/>
              </a:rPr>
              <a:t>					 Connoisseurship</a:t>
            </a:r>
          </a:p>
          <a:p>
            <a:pPr marL="0" indent="0">
              <a:buNone/>
              <a:defRPr/>
            </a:pP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	Society of Dilettanti, 18</a:t>
            </a:r>
            <a:r>
              <a:rPr lang="en-US" baseline="30000" dirty="0">
                <a:latin typeface="Garamond" panose="02020404030301010803" pitchFamily="18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 Century London</a:t>
            </a:r>
          </a:p>
          <a:p>
            <a:pPr marL="0" indent="0">
              <a:buNone/>
              <a:defRPr/>
            </a:pPr>
            <a:endParaRPr lang="en-US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	Aesthetics, Archaeology, Grand Tour</a:t>
            </a:r>
          </a:p>
          <a:p>
            <a:pPr marL="0" indent="0">
              <a:buNone/>
              <a:defRPr/>
            </a:pP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   Neoclassicism, Royal Academy 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9C0E4-1853-2340-A84F-7330452D429F}"/>
              </a:ext>
            </a:extLst>
          </p:cNvPr>
          <p:cNvSpPr txBox="1"/>
          <p:nvPr/>
        </p:nvSpPr>
        <p:spPr>
          <a:xfrm>
            <a:off x="4474029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7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4" t="12362" r="6257" b="12930"/>
          <a:stretch/>
        </p:blipFill>
        <p:spPr>
          <a:xfrm>
            <a:off x="2995086" y="281410"/>
            <a:ext cx="3317346" cy="851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6" y="1891354"/>
            <a:ext cx="3317346" cy="331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1" y="2491224"/>
            <a:ext cx="2845905" cy="2104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23" y="2000373"/>
            <a:ext cx="2361663" cy="31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6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2400" dirty="0"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DB56E-CF36-BB40-896F-65D0194F2C00}"/>
              </a:ext>
            </a:extLst>
          </p:cNvPr>
          <p:cNvSpPr txBox="1"/>
          <p:nvPr/>
        </p:nvSpPr>
        <p:spPr>
          <a:xfrm>
            <a:off x="4497562" y="5370550"/>
            <a:ext cx="306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AU" sz="1200" dirty="0">
                <a:latin typeface="Garamond" panose="02020404030301010803" pitchFamily="18" charset="0"/>
              </a:rPr>
              <a:t>Christie’s, online</a:t>
            </a:r>
          </a:p>
          <a:p>
            <a:pPr fontAlgn="base"/>
            <a:r>
              <a:rPr lang="en-AU" sz="1200" dirty="0">
                <a:latin typeface="Garamond" panose="02020404030301010803" pitchFamily="18" charset="0"/>
              </a:rPr>
              <a:t>New York, 11 March 2021</a:t>
            </a:r>
          </a:p>
          <a:p>
            <a:r>
              <a:rPr lang="en-AU" sz="1200" dirty="0">
                <a:latin typeface="Garamond" panose="02020404030301010803" pitchFamily="18" charset="0"/>
              </a:rPr>
              <a:t>Lot 1, </a:t>
            </a:r>
            <a:r>
              <a:rPr lang="en-AU" sz="1200" dirty="0" err="1">
                <a:latin typeface="Garamond" panose="02020404030301010803" pitchFamily="18" charset="0"/>
              </a:rPr>
              <a:t>Beeple</a:t>
            </a:r>
            <a:r>
              <a:rPr lang="en-AU" sz="1200" dirty="0">
                <a:latin typeface="Garamond" panose="02020404030301010803" pitchFamily="18" charset="0"/>
              </a:rPr>
              <a:t>, </a:t>
            </a:r>
            <a:r>
              <a:rPr lang="en-AU" sz="1200" i="1" dirty="0">
                <a:latin typeface="Garamond" panose="02020404030301010803" pitchFamily="18" charset="0"/>
              </a:rPr>
              <a:t>Every Days: The First 5000 Days One, </a:t>
            </a:r>
            <a:r>
              <a:rPr lang="en-AU" sz="1200" dirty="0">
                <a:latin typeface="Garamond" panose="02020404030301010803" pitchFamily="18" charset="0"/>
              </a:rPr>
              <a:t>2021</a:t>
            </a:r>
            <a:br>
              <a:rPr lang="en-AU" sz="1200" dirty="0">
                <a:latin typeface="Garamond" panose="02020404030301010803" pitchFamily="18" charset="0"/>
              </a:rPr>
            </a:br>
            <a:r>
              <a:rPr lang="en-AU" sz="1200" dirty="0">
                <a:latin typeface="Garamond" panose="02020404030301010803" pitchFamily="18" charset="0"/>
              </a:rPr>
              <a:t>Estimate unknown. Lot sold: 69,356,250 USD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(</a:t>
            </a:r>
            <a:r>
              <a:rPr lang="en-US" sz="1200" dirty="0" err="1">
                <a:latin typeface="Garamond" panose="02020404030301010803" pitchFamily="18" charset="0"/>
              </a:rPr>
              <a:t>inclu</a:t>
            </a:r>
            <a:r>
              <a:rPr lang="en-US" sz="1200" dirty="0">
                <a:latin typeface="Garamond" panose="02020404030301010803" pitchFamily="18" charset="0"/>
              </a:rPr>
              <a:t>. Premium)</a:t>
            </a:r>
            <a:endParaRPr lang="en-AU" sz="1200" dirty="0">
              <a:latin typeface="Garamond" panose="02020404030301010803" pitchFamily="18" charset="0"/>
            </a:endParaRPr>
          </a:p>
          <a:p>
            <a:endParaRPr lang="en-AU" sz="1200" dirty="0">
              <a:latin typeface="Garamond" panose="02020404030301010803" pitchFamily="18" charset="0"/>
            </a:endParaRPr>
          </a:p>
          <a:p>
            <a:pPr algn="ctr"/>
            <a:endParaRPr lang="en-US" sz="1200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5BFED-D10E-EA44-8948-07E7AC69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16" y="365921"/>
            <a:ext cx="4287591" cy="1255348"/>
          </a:xfrm>
          <a:prstGeom prst="rect">
            <a:avLst/>
          </a:prstGeom>
        </p:spPr>
      </p:pic>
      <p:pic>
        <p:nvPicPr>
          <p:cNvPr id="5" name="Picture 4" descr="A picture containing text, indoor, display&#10;&#10;Description automatically generated">
            <a:extLst>
              <a:ext uri="{FF2B5EF4-FFF2-40B4-BE49-F238E27FC236}">
                <a16:creationId xmlns:a16="http://schemas.microsoft.com/office/drawing/2014/main" id="{7F09BC8D-D37A-374B-8819-7CE2B6859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8" y="2354985"/>
            <a:ext cx="1897880" cy="2880000"/>
          </a:xfrm>
          <a:prstGeom prst="rect">
            <a:avLst/>
          </a:prstGeom>
        </p:spPr>
      </p:pic>
      <p:pic>
        <p:nvPicPr>
          <p:cNvPr id="10" name="Picture 9" descr="A picture containing people, mosaic, crowd&#10;&#10;Description automatically generated">
            <a:extLst>
              <a:ext uri="{FF2B5EF4-FFF2-40B4-BE49-F238E27FC236}">
                <a16:creationId xmlns:a16="http://schemas.microsoft.com/office/drawing/2014/main" id="{7FF608BF-7274-FE43-A44F-61AF95342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712" y="2354985"/>
            <a:ext cx="2876400" cy="2881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D03674-0BEB-A248-AD8D-E32310523831}"/>
              </a:ext>
            </a:extLst>
          </p:cNvPr>
          <p:cNvSpPr txBox="1"/>
          <p:nvPr/>
        </p:nvSpPr>
        <p:spPr>
          <a:xfrm>
            <a:off x="1623603" y="5370555"/>
            <a:ext cx="3067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AU" sz="1200" dirty="0">
                <a:latin typeface="Garamond" panose="02020404030301010803" pitchFamily="18" charset="0"/>
              </a:rPr>
              <a:t>Christie’s, 21st Century Evening Sale</a:t>
            </a:r>
          </a:p>
          <a:p>
            <a:pPr fontAlgn="base"/>
            <a:r>
              <a:rPr lang="en-AU" sz="1200" dirty="0">
                <a:latin typeface="Garamond" panose="02020404030301010803" pitchFamily="18" charset="0"/>
              </a:rPr>
              <a:t>New York, 09 November 2021</a:t>
            </a:r>
          </a:p>
          <a:p>
            <a:r>
              <a:rPr lang="en-AU" sz="1200" dirty="0">
                <a:latin typeface="Garamond" panose="02020404030301010803" pitchFamily="18" charset="0"/>
              </a:rPr>
              <a:t>Lot 7a, </a:t>
            </a:r>
            <a:r>
              <a:rPr lang="en-AU" sz="1200" dirty="0" err="1">
                <a:latin typeface="Garamond" panose="02020404030301010803" pitchFamily="18" charset="0"/>
              </a:rPr>
              <a:t>Beeple</a:t>
            </a:r>
            <a:r>
              <a:rPr lang="en-AU" sz="1200" dirty="0">
                <a:latin typeface="Garamond" panose="02020404030301010803" pitchFamily="18" charset="0"/>
              </a:rPr>
              <a:t> (B. 1981), </a:t>
            </a:r>
            <a:r>
              <a:rPr lang="en-AU" sz="1200" i="1" dirty="0">
                <a:latin typeface="Garamond" panose="02020404030301010803" pitchFamily="18" charset="0"/>
              </a:rPr>
              <a:t>Human One, </a:t>
            </a:r>
            <a:r>
              <a:rPr lang="en-AU" sz="1200" dirty="0">
                <a:latin typeface="Garamond" panose="02020404030301010803" pitchFamily="18" charset="0"/>
              </a:rPr>
              <a:t>2021</a:t>
            </a:r>
          </a:p>
          <a:p>
            <a:r>
              <a:rPr lang="en-AU" sz="1200" dirty="0">
                <a:latin typeface="Garamond" panose="02020404030301010803" pitchFamily="18" charset="0"/>
              </a:rPr>
              <a:t>kinetic video sculpture</a:t>
            </a:r>
            <a:br>
              <a:rPr lang="en-AU" sz="1200" dirty="0">
                <a:latin typeface="Garamond" panose="02020404030301010803" pitchFamily="18" charset="0"/>
              </a:rPr>
            </a:br>
            <a:r>
              <a:rPr lang="en-AU" sz="1200" dirty="0">
                <a:latin typeface="Garamond" panose="02020404030301010803" pitchFamily="18" charset="0"/>
              </a:rPr>
              <a:t>Estimate on request. Lot sold: 28,985,000 USD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(</a:t>
            </a:r>
            <a:r>
              <a:rPr lang="en-US" sz="1200" dirty="0" err="1">
                <a:latin typeface="Garamond" panose="02020404030301010803" pitchFamily="18" charset="0"/>
              </a:rPr>
              <a:t>inclu</a:t>
            </a:r>
            <a:r>
              <a:rPr lang="en-US" sz="1200" dirty="0">
                <a:latin typeface="Garamond" panose="02020404030301010803" pitchFamily="18" charset="0"/>
              </a:rPr>
              <a:t>. Premium)</a:t>
            </a:r>
            <a:endParaRPr lang="en-AU" sz="1200" dirty="0">
              <a:latin typeface="Garamond" panose="02020404030301010803" pitchFamily="18" charset="0"/>
            </a:endParaRPr>
          </a:p>
          <a:p>
            <a:endParaRPr lang="en-AU" sz="1200" dirty="0">
              <a:latin typeface="Garamond" panose="02020404030301010803" pitchFamily="18" charset="0"/>
            </a:endParaRPr>
          </a:p>
          <a:p>
            <a:pPr algn="ctr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1402B-10C9-8848-9F45-9F90227A3F74}"/>
              </a:ext>
            </a:extLst>
          </p:cNvPr>
          <p:cNvSpPr txBox="1"/>
          <p:nvPr/>
        </p:nvSpPr>
        <p:spPr>
          <a:xfrm>
            <a:off x="7525865" y="6570879"/>
            <a:ext cx="132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Garamond" panose="02020404030301010803" pitchFamily="18" charset="0"/>
              </a:rPr>
              <a:t>Image © Christie’s</a:t>
            </a:r>
            <a:endParaRPr lang="en-US" sz="1200" dirty="0">
              <a:latin typeface="Garamond" panose="02020404030301010803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153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F286-D91C-4A3C-E3EB-4D09EF17A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FC8F54D-7AD4-AECF-46E7-C619D757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COCHRANE ADAMS</a:t>
            </a:r>
            <a:br>
              <a:rPr lang="en-AU" sz="2400" dirty="0"/>
            </a:br>
            <a:r>
              <a:rPr lang="en-US" sz="2400" dirty="0"/>
              <a:t>FINE ART AGENTS</a:t>
            </a:r>
            <a:r>
              <a:rPr lang="en-AU" sz="2400" dirty="0"/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3A83-30EA-559B-7017-D06892BC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27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2000" dirty="0">
                <a:cs typeface="Calibri" panose="020F0502020204030204" pitchFamily="34" charset="0"/>
              </a:rPr>
              <a:t>					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b="1" dirty="0">
                <a:cs typeface="Calibri" panose="020F0502020204030204" pitchFamily="34" charset="0"/>
              </a:rPr>
              <a:t>AI &amp; ART</a:t>
            </a:r>
          </a:p>
          <a:p>
            <a:pPr marL="457200" lvl="1" indent="0">
              <a:buNone/>
              <a:defRPr/>
            </a:pPr>
            <a:endParaRPr lang="en-US" b="1" dirty="0">
              <a:cs typeface="Calibri" panose="020F0502020204030204" pitchFamily="34" charset="0"/>
            </a:endParaRPr>
          </a:p>
          <a:p>
            <a:pPr marL="914400" lvl="1" indent="-457200">
              <a:buAutoNum type="arabicPeriod"/>
              <a:defRPr/>
            </a:pPr>
            <a:r>
              <a:rPr lang="en-US" sz="2000" dirty="0">
                <a:cs typeface="Calibri" panose="020F0502020204030204" pitchFamily="34" charset="0"/>
              </a:rPr>
              <a:t>Pick images and amend</a:t>
            </a:r>
          </a:p>
          <a:p>
            <a:pPr marL="457200" lvl="1" indent="0">
              <a:buNone/>
              <a:defRPr/>
            </a:pPr>
            <a:endParaRPr lang="en-US" sz="2000" dirty="0"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r>
              <a:rPr lang="en-US" sz="2000" dirty="0">
                <a:cs typeface="Calibri" panose="020F0502020204030204" pitchFamily="34" charset="0"/>
              </a:rPr>
              <a:t>2. Existing Images and Tagging meaning/labelling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MOMA   </a:t>
            </a:r>
            <a:r>
              <a:rPr lang="en-US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Algorhythms</a:t>
            </a: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Black Box 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3. Politics/Control/Bias/Corporations – 1984/Brave New World?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4. Real/U</a:t>
            </a:r>
            <a:r>
              <a:rPr lang="en-US" sz="200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nreal/Artist/Machine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0000"/>
                </a:solidFill>
                <a:effectLst/>
                <a:ea typeface="Cambria" panose="02040503050406030204" pitchFamily="18" charset="0"/>
                <a:cs typeface="Times New Roman" panose="02020603050405020304" pitchFamily="18" charset="0"/>
              </a:rPr>
              <a:t>5. Artists – People/Machine?</a:t>
            </a:r>
            <a:endParaRPr lang="en-GB" sz="20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  <a:defRPr/>
            </a:pP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6. Connoisseurship?</a:t>
            </a:r>
          </a:p>
          <a:p>
            <a:pPr marL="457200" lvl="1" indent="0">
              <a:buNone/>
              <a:defRPr/>
            </a:pP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0037F-FEB3-0510-EC54-D79DF972E66C}"/>
              </a:ext>
            </a:extLst>
          </p:cNvPr>
          <p:cNvSpPr txBox="1"/>
          <p:nvPr/>
        </p:nvSpPr>
        <p:spPr>
          <a:xfrm>
            <a:off x="4474029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1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0F33D-07E1-18E2-102A-D4ADA08DF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D729-64C0-7930-FCCB-2C5518FBD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Garamond" panose="02020404030301010803" pitchFamily="18" charset="0"/>
              <a:ea typeface="Goudy Old Style" charset="0"/>
              <a:cs typeface="Goudy Old Style" charset="0"/>
            </a:endParaRPr>
          </a:p>
          <a:p>
            <a:pPr marL="0" indent="0" algn="ctr">
              <a:buNone/>
            </a:pPr>
            <a:endParaRPr lang="en-US" sz="2400" dirty="0">
              <a:latin typeface="Garamond" panose="02020404030301010803" pitchFamily="18" charset="0"/>
              <a:ea typeface="Goudy Old Style" charset="0"/>
              <a:cs typeface="Goudy Old Styl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C7622-6DE2-29E6-0C20-38CE0E755EB5}"/>
              </a:ext>
            </a:extLst>
          </p:cNvPr>
          <p:cNvSpPr txBox="1"/>
          <p:nvPr/>
        </p:nvSpPr>
        <p:spPr>
          <a:xfrm>
            <a:off x="2732137" y="3598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2BA25-CB0E-A64D-3309-DB1AEE72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04" y="344852"/>
            <a:ext cx="4287591" cy="125534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8BDAFA5-B5C1-DF80-E990-6A6F69B6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51" y="1781504"/>
            <a:ext cx="6643588" cy="34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8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7577E-7689-D7E5-7DC7-2AE3AD2B5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DD47-FCC4-2048-F429-DD6FBF40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Garamond" panose="02020404030301010803" pitchFamily="18" charset="0"/>
              <a:ea typeface="Goudy Old Style" charset="0"/>
              <a:cs typeface="Goudy Old Style" charset="0"/>
            </a:endParaRPr>
          </a:p>
          <a:p>
            <a:pPr marL="0" indent="0" algn="ctr">
              <a:buNone/>
            </a:pPr>
            <a:endParaRPr lang="en-US" sz="2400" dirty="0">
              <a:latin typeface="Garamond" panose="02020404030301010803" pitchFamily="18" charset="0"/>
              <a:ea typeface="Goudy Old Style" charset="0"/>
              <a:cs typeface="Goudy Old Styl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A0BBC-3F5D-0B49-7718-C109C887ABDD}"/>
              </a:ext>
            </a:extLst>
          </p:cNvPr>
          <p:cNvSpPr txBox="1"/>
          <p:nvPr/>
        </p:nvSpPr>
        <p:spPr>
          <a:xfrm>
            <a:off x="2732137" y="3598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156BD-67FB-2E8A-9CF0-2FE01B059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04" y="344852"/>
            <a:ext cx="4287591" cy="12553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76D7C5-82E6-EB8A-DCE3-62D5C019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90" y="1686981"/>
            <a:ext cx="5498934" cy="4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1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latin typeface="Garamond" panose="02020404030301010803" pitchFamily="18" charset="0"/>
              <a:ea typeface="Goudy Old Style" charset="0"/>
              <a:cs typeface="Goudy Old Style" charset="0"/>
            </a:endParaRPr>
          </a:p>
          <a:p>
            <a:pPr marL="0" indent="0" algn="ctr">
              <a:buNone/>
            </a:pPr>
            <a:endParaRPr lang="en-US" sz="2400" dirty="0">
              <a:latin typeface="Garamond" panose="02020404030301010803" pitchFamily="18" charset="0"/>
              <a:ea typeface="Goudy Old Style" charset="0"/>
              <a:cs typeface="Goudy Old Sty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2137" y="3598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30528-78C4-CE40-9ECB-2A717ED76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04" y="344852"/>
            <a:ext cx="4287591" cy="1255348"/>
          </a:xfrm>
          <a:prstGeom prst="rect">
            <a:avLst/>
          </a:prstGeom>
        </p:spPr>
      </p:pic>
      <p:pic>
        <p:nvPicPr>
          <p:cNvPr id="7" name="Picture 6" descr="A painting of a person in a black hat&#10;&#10;Description automatically generated">
            <a:extLst>
              <a:ext uri="{FF2B5EF4-FFF2-40B4-BE49-F238E27FC236}">
                <a16:creationId xmlns:a16="http://schemas.microsoft.com/office/drawing/2014/main" id="{C0DE3158-FD56-B1A4-CEDF-DB7A0621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803" y="1600200"/>
            <a:ext cx="3586755" cy="458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0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9CBB-ECD9-4809-B9D2-F18922C9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/>
              <a:t>COCHRANE ADAMS</a:t>
            </a:r>
            <a:br>
              <a:rPr lang="en-AU" sz="2400" dirty="0"/>
            </a:br>
            <a:r>
              <a:rPr lang="en-US" sz="2400" dirty="0"/>
              <a:t>FINE ART AGENTS</a:t>
            </a:r>
            <a:r>
              <a:rPr lang="en-AU" sz="2400" dirty="0"/>
              <a:t> </a:t>
            </a:r>
            <a:br>
              <a:rPr lang="en-US" sz="2400" u="sng" dirty="0">
                <a:solidFill>
                  <a:srgbClr val="4F81BD"/>
                </a:solidFill>
                <a:cs typeface="Garamond"/>
              </a:rPr>
            </a:br>
            <a:endParaRPr lang="en-GB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45C0E8-467F-774C-96A8-991D34574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4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  <a:ea typeface="Calibri" charset="0"/>
                <a:cs typeface="Calibri" charset="0"/>
              </a:rPr>
              <a:t>Charles Cochrane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ea typeface="Calibri" charset="0"/>
                <a:cs typeface="Calibri" charset="0"/>
                <a:hlinkClick r:id="rId3"/>
              </a:rPr>
              <a:t>charles@cochrane-adams.com</a:t>
            </a:r>
            <a:r>
              <a:rPr lang="en-US" sz="2400" dirty="0">
                <a:latin typeface="Garamond" panose="02020404030301010803" pitchFamily="18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ea typeface="Calibri" charset="0"/>
                <a:cs typeface="Calibri" charset="0"/>
              </a:rPr>
              <a:t>+44 (0)7480 048 688 / +44 (0)203 095 5120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400" dirty="0">
              <a:solidFill>
                <a:prstClr val="black"/>
              </a:solidFill>
              <a:latin typeface="Garamond" panose="02020404030301010803" pitchFamily="18" charset="0"/>
              <a:ea typeface="Calibri" charset="0"/>
              <a:cs typeface="Calibri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  <a:ea typeface="Calibri" charset="0"/>
                <a:cs typeface="Calibri" charset="0"/>
              </a:rPr>
              <a:t>8 Hill Street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  <a:ea typeface="Calibri" charset="0"/>
                <a:cs typeface="Calibri" charset="0"/>
              </a:rPr>
              <a:t>London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  <a:ea typeface="Calibri" charset="0"/>
                <a:cs typeface="Calibri" charset="0"/>
              </a:rPr>
              <a:t>W1J 5NG</a:t>
            </a:r>
          </a:p>
          <a:p>
            <a:pPr marL="0" indent="0">
              <a:buNone/>
            </a:pPr>
            <a:endParaRPr lang="en-GB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Garamond" panose="02020404030301010803" pitchFamily="18" charset="0"/>
                <a:hlinkClick r:id="rId4"/>
              </a:rPr>
              <a:t>www.cochrane-adams.com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373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29308</TotalTime>
  <Words>254</Words>
  <Application>Microsoft Macintosh PowerPoint</Application>
  <PresentationFormat>On-screen Show (4:3)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Garamond</vt:lpstr>
      <vt:lpstr>Goudy Old Style</vt:lpstr>
      <vt:lpstr>Times New Roman</vt:lpstr>
      <vt:lpstr>Office Theme</vt:lpstr>
      <vt:lpstr>Custom Design</vt:lpstr>
      <vt:lpstr>ARTIFICIAL INTELLIGENCE &amp; CONNOISSEURSHIP </vt:lpstr>
      <vt:lpstr>COCHRANE ADAMS FINE ART AGENTS </vt:lpstr>
      <vt:lpstr>PowerPoint Presentation</vt:lpstr>
      <vt:lpstr>PowerPoint Presentation</vt:lpstr>
      <vt:lpstr>COCHRANE ADAMS FINE ART AGENTS </vt:lpstr>
      <vt:lpstr>PowerPoint Presentation</vt:lpstr>
      <vt:lpstr>PowerPoint Presentation</vt:lpstr>
      <vt:lpstr>PowerPoint Presentation</vt:lpstr>
      <vt:lpstr> COCHRANE ADAMS FINE ART AGENTS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ART-RELATED FAMILY OFFICE</dc:title>
  <dc:creator>Mark Adams</dc:creator>
  <cp:lastModifiedBy>Charles Cochrane</cp:lastModifiedBy>
  <cp:revision>134</cp:revision>
  <cp:lastPrinted>2023-05-09T14:07:28Z</cp:lastPrinted>
  <dcterms:created xsi:type="dcterms:W3CDTF">2021-05-18T20:02:56Z</dcterms:created>
  <dcterms:modified xsi:type="dcterms:W3CDTF">2024-09-16T10:04:01Z</dcterms:modified>
</cp:coreProperties>
</file>